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81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76" r:id="rId13"/>
    <p:sldId id="377" r:id="rId14"/>
    <p:sldId id="378" r:id="rId15"/>
    <p:sldId id="382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9" r:id="rId24"/>
    <p:sldId id="383" r:id="rId25"/>
    <p:sldId id="385" r:id="rId26"/>
    <p:sldId id="384" r:id="rId27"/>
    <p:sldId id="386" r:id="rId28"/>
    <p:sldId id="387" r:id="rId29"/>
    <p:sldId id="388" r:id="rId30"/>
    <p:sldId id="3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CACACA"/>
    <a:srgbClr val="FFFF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/>
          <a:stretch/>
        </p:blipFill>
        <p:spPr>
          <a:xfrm>
            <a:off x="768" y="3878236"/>
            <a:ext cx="12192000" cy="2965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DESIGNATION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01612-B098-4002-B5BF-C1F48BC8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/>
              <a:t>: smoking</a:t>
            </a:r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802AC2-106E-41A9-ABFE-AFE37A5D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35535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0E57B986-5E44-43A9-987C-505309DD1D65}"/>
              </a:ext>
            </a:extLst>
          </p:cNvPr>
          <p:cNvSpPr txBox="1">
            <a:spLocks/>
          </p:cNvSpPr>
          <p:nvPr/>
        </p:nvSpPr>
        <p:spPr>
          <a:xfrm>
            <a:off x="4655984" y="5409022"/>
            <a:ext cx="1620018" cy="72000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None/>
            </a:pPr>
            <a:r>
              <a:rPr lang="nl-BE" sz="1600" b="1" dirty="0" err="1"/>
              <a:t>Smoke</a:t>
            </a:r>
            <a:endParaRPr lang="nl-BE" sz="1600" b="1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81819B7B-4978-4C8C-856E-219E5FEDFC35}"/>
              </a:ext>
            </a:extLst>
          </p:cNvPr>
          <p:cNvCxnSpPr>
            <a:cxnSpLocks/>
          </p:cNvCxnSpPr>
          <p:nvPr/>
        </p:nvCxnSpPr>
        <p:spPr>
          <a:xfrm flipH="1">
            <a:off x="5465993" y="4689014"/>
            <a:ext cx="1890021" cy="720008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3C3FFC2E-162C-4918-B3E7-1AC619B2A6A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295980" y="4689014"/>
            <a:ext cx="1170013" cy="720008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D452D79D-6037-4221-BD54-E0B89AA9A965}"/>
              </a:ext>
            </a:extLst>
          </p:cNvPr>
          <p:cNvSpPr txBox="1">
            <a:spLocks/>
          </p:cNvSpPr>
          <p:nvPr/>
        </p:nvSpPr>
        <p:spPr>
          <a:xfrm>
            <a:off x="7896020" y="2528990"/>
            <a:ext cx="3870043" cy="351003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Smoke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will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fire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for</a:t>
            </a:r>
            <a:r>
              <a:rPr lang="nl-BE" b="1" dirty="0">
                <a:solidFill>
                  <a:schemeClr val="bg1"/>
                </a:solidFill>
              </a:rPr>
              <a:t> 5 minutes.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Each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available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within</a:t>
            </a:r>
            <a:r>
              <a:rPr lang="nl-BE" b="1" dirty="0">
                <a:solidFill>
                  <a:schemeClr val="bg1"/>
                </a:solidFill>
              </a:rPr>
              <a:t> range </a:t>
            </a:r>
            <a:r>
              <a:rPr lang="nl-BE" b="1" dirty="0" err="1">
                <a:solidFill>
                  <a:schemeClr val="bg1"/>
                </a:solidFill>
              </a:rPr>
              <a:t>will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smoke</a:t>
            </a:r>
            <a:r>
              <a:rPr lang="nl-BE" b="1" dirty="0">
                <a:solidFill>
                  <a:schemeClr val="bg1"/>
                </a:solidFill>
              </a:rPr>
              <a:t> a target.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Smoking can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requested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while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lasing</a:t>
            </a:r>
            <a:r>
              <a:rPr lang="nl-BE" b="1" dirty="0">
                <a:solidFill>
                  <a:schemeClr val="bg1"/>
                </a:solidFill>
              </a:rPr>
              <a:t> targets.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Smoke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will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appear</a:t>
            </a:r>
            <a:r>
              <a:rPr lang="nl-BE" b="1" dirty="0">
                <a:solidFill>
                  <a:schemeClr val="bg1"/>
                </a:solidFill>
              </a:rPr>
              <a:t> “</a:t>
            </a:r>
            <a:r>
              <a:rPr lang="nl-BE" b="1" dirty="0" err="1">
                <a:solidFill>
                  <a:schemeClr val="bg1"/>
                </a:solidFill>
              </a:rPr>
              <a:t>around</a:t>
            </a:r>
            <a:r>
              <a:rPr lang="nl-BE" b="1" dirty="0">
                <a:solidFill>
                  <a:schemeClr val="bg1"/>
                </a:solidFill>
              </a:rPr>
              <a:t>”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targets, </a:t>
            </a:r>
            <a:r>
              <a:rPr lang="nl-BE" b="1" dirty="0" err="1">
                <a:solidFill>
                  <a:schemeClr val="bg1"/>
                </a:solidFill>
              </a:rPr>
              <a:t>because</a:t>
            </a:r>
            <a:r>
              <a:rPr lang="nl-BE" b="1" dirty="0">
                <a:solidFill>
                  <a:schemeClr val="bg1"/>
                </a:solidFill>
              </a:rPr>
              <a:t> of </a:t>
            </a:r>
            <a:r>
              <a:rPr lang="nl-BE" b="1" dirty="0" err="1">
                <a:solidFill>
                  <a:schemeClr val="bg1"/>
                </a:solidFill>
              </a:rPr>
              <a:t>accuracy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limitations</a:t>
            </a:r>
            <a:r>
              <a:rPr lang="nl-BE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080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7309FA3-797B-47FC-BD33-77B393089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designation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per </a:t>
            </a:r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method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B292D95-A0CA-44E6-A1BC-042A32DEF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525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al 73"/>
          <p:cNvSpPr/>
          <p:nvPr/>
        </p:nvSpPr>
        <p:spPr>
          <a:xfrm>
            <a:off x="6456004" y="4239008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96" name="Ovaal 95"/>
          <p:cNvSpPr/>
          <p:nvPr/>
        </p:nvSpPr>
        <p:spPr>
          <a:xfrm>
            <a:off x="7086011" y="4689014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98" name="Ovaal 97"/>
          <p:cNvSpPr/>
          <p:nvPr/>
        </p:nvSpPr>
        <p:spPr>
          <a:xfrm>
            <a:off x="7716018" y="5139019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0" name="Ovaal 99"/>
          <p:cNvSpPr/>
          <p:nvPr/>
        </p:nvSpPr>
        <p:spPr>
          <a:xfrm>
            <a:off x="9426037" y="5319021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1" name="Ovaal 100"/>
          <p:cNvSpPr/>
          <p:nvPr/>
        </p:nvSpPr>
        <p:spPr>
          <a:xfrm>
            <a:off x="10506049" y="5049018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DETECTION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Multiple </a:t>
            </a:r>
            <a:r>
              <a:rPr lang="nl-BE" b="1" dirty="0" err="1">
                <a:solidFill>
                  <a:schemeClr val="bg1"/>
                </a:solidFill>
              </a:rPr>
              <a:t>RecceSet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(SET_GROUP) </a:t>
            </a:r>
            <a:r>
              <a:rPr lang="nl-BE" dirty="0" err="1">
                <a:solidFill>
                  <a:schemeClr val="bg1"/>
                </a:solidFill>
              </a:rPr>
              <a:t>detect</a:t>
            </a:r>
            <a:r>
              <a:rPr lang="nl-BE" dirty="0">
                <a:solidFill>
                  <a:schemeClr val="bg1"/>
                </a:solidFill>
              </a:rPr>
              <a:t> multiple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(SET_UNIT)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DETECTION_ classes.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Works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DETECTION_ classes, </a:t>
            </a:r>
            <a:r>
              <a:rPr lang="nl-BE" dirty="0" err="1">
                <a:solidFill>
                  <a:schemeClr val="bg1"/>
                </a:solidFill>
              </a:rPr>
              <a:t>thus</a:t>
            </a:r>
            <a:r>
              <a:rPr lang="nl-BE" dirty="0">
                <a:solidFill>
                  <a:schemeClr val="bg1"/>
                </a:solidFill>
              </a:rPr>
              <a:t> different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grouping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methods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supported</a:t>
            </a:r>
            <a:r>
              <a:rPr lang="nl-BE" dirty="0">
                <a:solidFill>
                  <a:schemeClr val="bg1"/>
                </a:solidFill>
              </a:rPr>
              <a:t>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PER UNIT =&gt; DETECTION_UNITS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5465993" y="4869016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5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121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122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13"/>
            <p:cNvCxnSpPr>
              <a:stCxn id="122" idx="1"/>
              <a:endCxn id="122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14"/>
            <p:cNvCxnSpPr>
              <a:stCxn id="122" idx="0"/>
              <a:endCxn id="122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Rechte verbindingslijn met pijl 136"/>
          <p:cNvCxnSpPr>
            <a:cxnSpLocks/>
            <a:stCxn id="68" idx="2"/>
            <a:endCxn id="122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Rechte verbindingslijn met pijl 139"/>
          <p:cNvCxnSpPr>
            <a:cxnSpLocks/>
            <a:stCxn id="61" idx="2"/>
            <a:endCxn id="122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met pijl 142"/>
          <p:cNvCxnSpPr>
            <a:cxnSpLocks/>
            <a:stCxn id="54" idx="2"/>
            <a:endCxn id="122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chte verbindingslijn met pijl 145"/>
          <p:cNvCxnSpPr>
            <a:cxnSpLocks/>
            <a:endCxn id="122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/>
          <p:cNvSpPr txBox="1"/>
          <p:nvPr/>
        </p:nvSpPr>
        <p:spPr>
          <a:xfrm>
            <a:off x="6186001" y="5409022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04" name="Tekstvak 103"/>
          <p:cNvSpPr txBox="1"/>
          <p:nvPr/>
        </p:nvSpPr>
        <p:spPr>
          <a:xfrm>
            <a:off x="7176012" y="6039029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3</a:t>
            </a:r>
          </a:p>
        </p:txBody>
      </p:sp>
      <p:sp>
        <p:nvSpPr>
          <p:cNvPr id="105" name="Tekstvak 104"/>
          <p:cNvSpPr txBox="1"/>
          <p:nvPr/>
        </p:nvSpPr>
        <p:spPr>
          <a:xfrm>
            <a:off x="8796030" y="621903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4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b="68196"/>
          <a:stretch/>
        </p:blipFill>
        <p:spPr>
          <a:xfrm>
            <a:off x="785941" y="5499024"/>
            <a:ext cx="4410049" cy="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al 105"/>
          <p:cNvSpPr/>
          <p:nvPr/>
        </p:nvSpPr>
        <p:spPr>
          <a:xfrm rot="2337309">
            <a:off x="7103428" y="4808583"/>
            <a:ext cx="1742243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>
            <a:off x="6456004" y="4239008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0" name="Ovaal 99"/>
          <p:cNvSpPr/>
          <p:nvPr/>
        </p:nvSpPr>
        <p:spPr>
          <a:xfrm>
            <a:off x="9426037" y="5319021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1" name="Ovaal 100"/>
          <p:cNvSpPr/>
          <p:nvPr/>
        </p:nvSpPr>
        <p:spPr>
          <a:xfrm>
            <a:off x="10506049" y="5049018"/>
            <a:ext cx="990011" cy="973727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DETECTION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Multiple </a:t>
            </a:r>
            <a:r>
              <a:rPr lang="nl-BE" b="1" dirty="0" err="1">
                <a:solidFill>
                  <a:schemeClr val="bg1"/>
                </a:solidFill>
              </a:rPr>
              <a:t>RecceSet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(SET_GROUP) </a:t>
            </a:r>
            <a:r>
              <a:rPr lang="nl-BE" dirty="0" err="1">
                <a:solidFill>
                  <a:schemeClr val="bg1"/>
                </a:solidFill>
              </a:rPr>
              <a:t>detect</a:t>
            </a:r>
            <a:r>
              <a:rPr lang="nl-BE" dirty="0">
                <a:solidFill>
                  <a:schemeClr val="bg1"/>
                </a:solidFill>
              </a:rPr>
              <a:t> multiple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(SET_UNIT)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DETECTION_ classes.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Works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DETECTION_ classes, </a:t>
            </a:r>
            <a:r>
              <a:rPr lang="nl-BE" dirty="0" err="1">
                <a:solidFill>
                  <a:schemeClr val="bg1"/>
                </a:solidFill>
              </a:rPr>
              <a:t>thus</a:t>
            </a:r>
            <a:r>
              <a:rPr lang="nl-BE" dirty="0">
                <a:solidFill>
                  <a:schemeClr val="bg1"/>
                </a:solidFill>
              </a:rPr>
              <a:t> different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grouping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methods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supported</a:t>
            </a:r>
            <a:r>
              <a:rPr lang="nl-BE" dirty="0">
                <a:solidFill>
                  <a:schemeClr val="bg1"/>
                </a:solidFill>
              </a:rPr>
              <a:t>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PER TYPE =&gt; DETECTION_TYPES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5465993" y="4869016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4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121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122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13"/>
            <p:cNvCxnSpPr>
              <a:stCxn id="122" idx="1"/>
              <a:endCxn id="122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14"/>
            <p:cNvCxnSpPr>
              <a:stCxn id="122" idx="0"/>
              <a:endCxn id="122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Rechte verbindingslijn met pijl 136"/>
          <p:cNvCxnSpPr>
            <a:cxnSpLocks/>
            <a:stCxn id="68" idx="2"/>
            <a:endCxn id="122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Rechte verbindingslijn met pijl 139"/>
          <p:cNvCxnSpPr>
            <a:cxnSpLocks/>
            <a:stCxn id="61" idx="2"/>
            <a:endCxn id="122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met pijl 142"/>
          <p:cNvCxnSpPr>
            <a:cxnSpLocks/>
            <a:stCxn id="54" idx="2"/>
            <a:endCxn id="122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chte verbindingslijn met pijl 145"/>
          <p:cNvCxnSpPr>
            <a:cxnSpLocks/>
            <a:endCxn id="122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/>
          <p:cNvSpPr txBox="1"/>
          <p:nvPr/>
        </p:nvSpPr>
        <p:spPr>
          <a:xfrm>
            <a:off x="6186001" y="5409022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05" name="Tekstvak 104"/>
          <p:cNvSpPr txBox="1"/>
          <p:nvPr/>
        </p:nvSpPr>
        <p:spPr>
          <a:xfrm>
            <a:off x="8796030" y="621903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3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t="14348" b="3532"/>
          <a:stretch/>
        </p:blipFill>
        <p:spPr>
          <a:xfrm>
            <a:off x="785940" y="5499024"/>
            <a:ext cx="4410049" cy="8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2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al 105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8" name="Ovaal 107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09" name="Tekstvak 108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0" name="Tekstvak 109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DETECTION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Multiple </a:t>
            </a:r>
            <a:r>
              <a:rPr lang="nl-BE" b="1" dirty="0" err="1">
                <a:solidFill>
                  <a:schemeClr val="bg1"/>
                </a:solidFill>
              </a:rPr>
              <a:t>RecceSet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(SET_GROUP) </a:t>
            </a:r>
            <a:r>
              <a:rPr lang="nl-BE" dirty="0" err="1">
                <a:solidFill>
                  <a:schemeClr val="bg1"/>
                </a:solidFill>
              </a:rPr>
              <a:t>detect</a:t>
            </a:r>
            <a:r>
              <a:rPr lang="nl-BE" dirty="0">
                <a:solidFill>
                  <a:schemeClr val="bg1"/>
                </a:solidFill>
              </a:rPr>
              <a:t> multiple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 err="1">
                <a:solidFill>
                  <a:schemeClr val="bg1"/>
                </a:solidFill>
              </a:rPr>
              <a:t>s</a:t>
            </a:r>
            <a:r>
              <a:rPr lang="nl-BE" dirty="0">
                <a:solidFill>
                  <a:schemeClr val="bg1"/>
                </a:solidFill>
              </a:rPr>
              <a:t> (SET_UNIT)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DETECTION_ classes.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Works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DETECTION_ classes, </a:t>
            </a:r>
            <a:r>
              <a:rPr lang="nl-BE" dirty="0" err="1">
                <a:solidFill>
                  <a:schemeClr val="bg1"/>
                </a:solidFill>
              </a:rPr>
              <a:t>thus</a:t>
            </a:r>
            <a:r>
              <a:rPr lang="nl-BE" dirty="0">
                <a:solidFill>
                  <a:schemeClr val="bg1"/>
                </a:solidFill>
              </a:rPr>
              <a:t> different </a:t>
            </a:r>
            <a:r>
              <a:rPr lang="nl-BE" dirty="0" err="1">
                <a:solidFill>
                  <a:schemeClr val="bg1"/>
                </a:solidFill>
              </a:rPr>
              <a:t>detection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grouping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methods</a:t>
            </a:r>
            <a:r>
              <a:rPr lang="nl-BE" dirty="0">
                <a:solidFill>
                  <a:schemeClr val="bg1"/>
                </a:solidFill>
              </a:rPr>
              <a:t> are </a:t>
            </a:r>
            <a:r>
              <a:rPr lang="nl-BE" dirty="0" err="1">
                <a:solidFill>
                  <a:schemeClr val="bg1"/>
                </a:solidFill>
              </a:rPr>
              <a:t>supported</a:t>
            </a:r>
            <a:r>
              <a:rPr lang="nl-BE" dirty="0">
                <a:solidFill>
                  <a:schemeClr val="bg1"/>
                </a:solidFill>
              </a:rPr>
              <a:t>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PER AREA =&gt; DETECTION_AREAS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121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122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13"/>
            <p:cNvCxnSpPr>
              <a:stCxn id="122" idx="1"/>
              <a:endCxn id="122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14"/>
            <p:cNvCxnSpPr>
              <a:stCxn id="122" idx="0"/>
              <a:endCxn id="122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Rechte verbindingslijn met pijl 136"/>
          <p:cNvCxnSpPr>
            <a:cxnSpLocks/>
            <a:stCxn id="68" idx="2"/>
            <a:endCxn id="122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Rechte verbindingslijn met pijl 139"/>
          <p:cNvCxnSpPr>
            <a:cxnSpLocks/>
            <a:stCxn id="61" idx="2"/>
            <a:endCxn id="122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met pijl 142"/>
          <p:cNvCxnSpPr>
            <a:cxnSpLocks/>
            <a:stCxn id="54" idx="2"/>
            <a:endCxn id="122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chte verbindingslijn met pijl 145"/>
          <p:cNvCxnSpPr>
            <a:cxnSpLocks/>
            <a:endCxn id="122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b="16221"/>
          <a:stretch/>
        </p:blipFill>
        <p:spPr>
          <a:xfrm>
            <a:off x="785941" y="5499023"/>
            <a:ext cx="4410049" cy="7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0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 targets </a:t>
            </a:r>
            <a:r>
              <a:rPr lang="nl-BE" dirty="0" err="1"/>
              <a:t>by</a:t>
            </a:r>
            <a:r>
              <a:rPr lang="nl-BE" dirty="0"/>
              <a:t> laser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79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lasing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Lasing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try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let </a:t>
            </a:r>
            <a:r>
              <a:rPr lang="nl-BE" b="1" dirty="0" err="1">
                <a:solidFill>
                  <a:schemeClr val="bg1"/>
                </a:solidFill>
              </a:rPr>
              <a:t>each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lase</a:t>
            </a:r>
            <a:r>
              <a:rPr lang="nl-BE" b="1" dirty="0">
                <a:solidFill>
                  <a:schemeClr val="bg1"/>
                </a:solidFill>
              </a:rPr>
              <a:t> a Target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Try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because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sometimes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aren’t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enough</a:t>
            </a:r>
            <a:r>
              <a:rPr lang="nl-BE" dirty="0">
                <a:solidFill>
                  <a:schemeClr val="bg1"/>
                </a:solidFill>
              </a:rPr>
              <a:t> laser codes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, or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aren’t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enough</a:t>
            </a:r>
            <a:r>
              <a:rPr lang="nl-BE" dirty="0">
                <a:solidFill>
                  <a:schemeClr val="bg1"/>
                </a:solidFill>
              </a:rPr>
              <a:t> Targets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lased</a:t>
            </a:r>
            <a:r>
              <a:rPr lang="nl-BE" dirty="0">
                <a:solidFill>
                  <a:schemeClr val="bg1"/>
                </a:solidFill>
              </a:rPr>
              <a:t>!</a:t>
            </a:r>
            <a:endParaRPr lang="nl-BE" b="1" dirty="0">
              <a:solidFill>
                <a:schemeClr val="bg1"/>
              </a:solidFill>
            </a:endParaRP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4" name="Rechte verbindingslijn met pijl 83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met pijl 89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95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13"/>
            <p:cNvCxnSpPr>
              <a:stCxn id="95" idx="1"/>
              <a:endCxn id="95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14"/>
            <p:cNvCxnSpPr>
              <a:stCxn id="95" idx="0"/>
              <a:endCxn id="95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Rechte verbindingslijn met pijl 104"/>
          <p:cNvCxnSpPr>
            <a:cxnSpLocks/>
            <a:endCxn id="95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endCxn id="95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/>
          <p:cNvCxnSpPr>
            <a:cxnSpLocks/>
            <a:endCxn id="95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/>
          <p:cNvCxnSpPr>
            <a:cxnSpLocks/>
            <a:endCxn id="95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54" y="4329009"/>
            <a:ext cx="3690041" cy="2214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194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target </a:t>
            </a:r>
            <a:r>
              <a:rPr lang="nl-BE" dirty="0" err="1"/>
              <a:t>destroyed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After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b="1" dirty="0">
                <a:solidFill>
                  <a:schemeClr val="bg1"/>
                </a:solidFill>
              </a:rPr>
              <a:t>Target has been </a:t>
            </a:r>
            <a:r>
              <a:rPr lang="nl-BE" b="1" dirty="0" err="1">
                <a:solidFill>
                  <a:schemeClr val="bg1"/>
                </a:solidFill>
              </a:rPr>
              <a:t>destroyed</a:t>
            </a:r>
            <a:r>
              <a:rPr lang="nl-BE" dirty="0">
                <a:solidFill>
                  <a:schemeClr val="bg1"/>
                </a:solidFill>
              </a:rPr>
              <a:t>, a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change Target </a:t>
            </a:r>
            <a:r>
              <a:rPr lang="nl-BE" dirty="0" err="1">
                <a:solidFill>
                  <a:schemeClr val="bg1"/>
                </a:solidFill>
              </a:rPr>
              <a:t>automatically</a:t>
            </a:r>
            <a:r>
              <a:rPr lang="nl-BE" dirty="0">
                <a:solidFill>
                  <a:schemeClr val="bg1"/>
                </a:solidFill>
              </a:rPr>
              <a:t>.</a:t>
            </a:r>
            <a:endParaRPr lang="nl-BE" b="1" dirty="0">
              <a:solidFill>
                <a:schemeClr val="bg1"/>
              </a:solidFill>
            </a:endParaRP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4" name="Rechte verbindingslijn met pijl 83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8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113"/>
            <p:cNvCxnSpPr>
              <a:stCxn id="89" idx="1"/>
              <a:endCxn id="8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114"/>
            <p:cNvCxnSpPr>
              <a:stCxn id="89" idx="0"/>
              <a:endCxn id="8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Rechte verbindingslijn met pijl 100"/>
          <p:cNvCxnSpPr>
            <a:cxnSpLocks/>
            <a:endCxn id="89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met pijl 101"/>
          <p:cNvCxnSpPr>
            <a:cxnSpLocks/>
            <a:endCxn id="89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met pijl 103"/>
          <p:cNvCxnSpPr>
            <a:cxnSpLocks/>
            <a:endCxn id="89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met pijl 104"/>
          <p:cNvCxnSpPr>
            <a:cxnSpLocks/>
            <a:endCxn id="89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stCxn id="54" idx="2"/>
            <a:endCxn id="89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Afbeelding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50" y="3969006"/>
            <a:ext cx="4320048" cy="2592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904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lase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targetset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one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specifically</a:t>
            </a:r>
            <a:r>
              <a:rPr lang="nl-BE" dirty="0">
                <a:solidFill>
                  <a:schemeClr val="bg1"/>
                </a:solidFill>
              </a:rPr>
              <a:t>.</a:t>
            </a:r>
            <a:endParaRPr lang="nl-BE" b="1" dirty="0">
              <a:solidFill>
                <a:schemeClr val="bg1"/>
              </a:solidFill>
            </a:endParaRP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7" name="Rechte verbindingslijn met pijl 86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89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113"/>
            <p:cNvCxnSpPr>
              <a:stCxn id="89" idx="1"/>
              <a:endCxn id="89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114"/>
            <p:cNvCxnSpPr>
              <a:stCxn id="89" idx="0"/>
              <a:endCxn id="89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Rechte verbindingslijn met pijl 100"/>
          <p:cNvCxnSpPr>
            <a:cxnSpLocks/>
            <a:endCxn id="89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met pijl 101"/>
          <p:cNvCxnSpPr>
            <a:cxnSpLocks/>
            <a:endCxn id="89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met pijl 103"/>
          <p:cNvCxnSpPr>
            <a:cxnSpLocks/>
            <a:endCxn id="89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met pijl 104"/>
          <p:cNvCxnSpPr>
            <a:cxnSpLocks/>
            <a:endCxn id="89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stCxn id="54" idx="2"/>
            <a:endCxn id="89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48" y="3969006"/>
            <a:ext cx="4514987" cy="2708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473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all</a:t>
            </a:r>
            <a:r>
              <a:rPr lang="nl-BE" dirty="0"/>
              <a:t> targets </a:t>
            </a:r>
            <a:r>
              <a:rPr lang="nl-BE" dirty="0" err="1"/>
              <a:t>destroyed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Once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Targets are </a:t>
            </a:r>
            <a:r>
              <a:rPr lang="nl-BE" b="1" dirty="0" err="1">
                <a:solidFill>
                  <a:schemeClr val="bg1"/>
                </a:solidFill>
              </a:rPr>
              <a:t>destroyed</a:t>
            </a:r>
            <a:r>
              <a:rPr lang="nl-BE" dirty="0">
                <a:solidFill>
                  <a:schemeClr val="bg1"/>
                </a:solidFill>
              </a:rPr>
              <a:t> of a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TargetSet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removed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from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Designation</a:t>
            </a:r>
            <a:r>
              <a:rPr lang="nl-BE" dirty="0">
                <a:solidFill>
                  <a:schemeClr val="bg1"/>
                </a:solidFill>
              </a:rPr>
              <a:t> scope.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61" idx="2"/>
            <a:endCxn id="19" idx="0"/>
          </p:cNvCxnSpPr>
          <p:nvPr/>
        </p:nvCxnSpPr>
        <p:spPr>
          <a:xfrm>
            <a:off x="10236046" y="2798839"/>
            <a:ext cx="529087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54" idx="2"/>
            <a:endCxn id="19" idx="0"/>
          </p:cNvCxnSpPr>
          <p:nvPr/>
        </p:nvCxnSpPr>
        <p:spPr>
          <a:xfrm>
            <a:off x="8436026" y="3068842"/>
            <a:ext cx="2329107" cy="223926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Afbeelding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50" y="3969006"/>
            <a:ext cx="4320048" cy="2592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532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designation</a:t>
            </a:r>
            <a:br>
              <a:rPr lang="nl-BE" dirty="0"/>
            </a:b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2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lasing</a:t>
            </a:r>
            <a:r>
              <a:rPr lang="nl-BE" dirty="0"/>
              <a:t> </a:t>
            </a:r>
            <a:r>
              <a:rPr lang="nl-BE" dirty="0" err="1"/>
              <a:t>remaining</a:t>
            </a:r>
            <a:r>
              <a:rPr lang="nl-BE" dirty="0"/>
              <a:t> targets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Any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remaining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TargetSet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activated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through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menu.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61" idx="2"/>
            <a:endCxn id="19" idx="0"/>
          </p:cNvCxnSpPr>
          <p:nvPr/>
        </p:nvCxnSpPr>
        <p:spPr>
          <a:xfrm>
            <a:off x="10236046" y="2798839"/>
            <a:ext cx="529087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54" idx="2"/>
            <a:endCxn id="19" idx="0"/>
          </p:cNvCxnSpPr>
          <p:nvPr/>
        </p:nvCxnSpPr>
        <p:spPr>
          <a:xfrm>
            <a:off x="8436026" y="3068842"/>
            <a:ext cx="2329107" cy="223926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met pijl 75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83" y="4509012"/>
            <a:ext cx="2743200" cy="1933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028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laser codes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Lasing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done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specific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laser codes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limited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one</a:t>
            </a:r>
            <a:r>
              <a:rPr lang="nl-BE" dirty="0">
                <a:solidFill>
                  <a:schemeClr val="bg1"/>
                </a:solidFill>
              </a:rPr>
              <a:t> laser code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. In </a:t>
            </a:r>
            <a:r>
              <a:rPr lang="nl-BE" dirty="0" err="1">
                <a:solidFill>
                  <a:schemeClr val="bg1"/>
                </a:solidFill>
              </a:rPr>
              <a:t>that</a:t>
            </a:r>
            <a:r>
              <a:rPr lang="nl-BE" dirty="0">
                <a:solidFill>
                  <a:schemeClr val="bg1"/>
                </a:solidFill>
              </a:rPr>
              <a:t> case, </a:t>
            </a:r>
            <a:r>
              <a:rPr lang="nl-BE" b="1" dirty="0" err="1">
                <a:solidFill>
                  <a:schemeClr val="bg1"/>
                </a:solidFill>
              </a:rPr>
              <a:t>only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amount</a:t>
            </a:r>
            <a:r>
              <a:rPr lang="nl-BE" b="1" dirty="0">
                <a:solidFill>
                  <a:schemeClr val="bg1"/>
                </a:solidFill>
              </a:rPr>
              <a:t> of </a:t>
            </a:r>
            <a:r>
              <a:rPr lang="nl-BE" b="1" dirty="0" err="1">
                <a:solidFill>
                  <a:schemeClr val="bg1"/>
                </a:solidFill>
              </a:rPr>
              <a:t>Recces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will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selected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as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are laser codes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. For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Su-25T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laser code 1113. </a:t>
            </a:r>
            <a:r>
              <a:rPr lang="nl-BE" dirty="0" err="1">
                <a:solidFill>
                  <a:schemeClr val="bg1"/>
                </a:solidFill>
              </a:rPr>
              <a:t>So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laser code 1113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used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then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ONE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</a:t>
            </a:r>
            <a:r>
              <a:rPr lang="nl-BE" dirty="0">
                <a:solidFill>
                  <a:schemeClr val="bg1"/>
                </a:solidFill>
              </a:rPr>
              <a:t> at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same</a:t>
            </a:r>
            <a:r>
              <a:rPr lang="nl-BE" dirty="0">
                <a:solidFill>
                  <a:schemeClr val="bg1"/>
                </a:solidFill>
              </a:rPr>
              <a:t> time, </a:t>
            </a:r>
            <a:r>
              <a:rPr lang="nl-BE" dirty="0" err="1">
                <a:solidFill>
                  <a:schemeClr val="bg1"/>
                </a:solidFill>
              </a:rPr>
              <a:t>athough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there</a:t>
            </a:r>
            <a:r>
              <a:rPr lang="nl-BE" dirty="0">
                <a:solidFill>
                  <a:schemeClr val="bg1"/>
                </a:solidFill>
              </a:rPr>
              <a:t> are 4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! </a:t>
            </a:r>
            <a:r>
              <a:rPr lang="nl-BE" b="1" dirty="0">
                <a:solidFill>
                  <a:schemeClr val="bg1"/>
                </a:solidFill>
              </a:rPr>
              <a:t>:</a:t>
            </a:r>
            <a:r>
              <a:rPr lang="nl-BE" b="1" dirty="0" err="1">
                <a:solidFill>
                  <a:schemeClr val="bg1"/>
                </a:solidFill>
              </a:rPr>
              <a:t>SetLaserCodes</a:t>
            </a:r>
            <a:r>
              <a:rPr lang="nl-BE" b="1" dirty="0">
                <a:solidFill>
                  <a:schemeClr val="bg1"/>
                </a:solidFill>
              </a:rPr>
              <a:t>() </a:t>
            </a:r>
            <a:r>
              <a:rPr lang="nl-BE" dirty="0" err="1">
                <a:solidFill>
                  <a:schemeClr val="bg1"/>
                </a:solidFill>
              </a:rPr>
              <a:t>allows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set </a:t>
            </a:r>
            <a:r>
              <a:rPr lang="nl-BE" dirty="0" err="1">
                <a:solidFill>
                  <a:schemeClr val="bg1"/>
                </a:solidFill>
              </a:rPr>
              <a:t>specific</a:t>
            </a:r>
            <a:r>
              <a:rPr lang="nl-BE" dirty="0">
                <a:solidFill>
                  <a:schemeClr val="bg1"/>
                </a:solidFill>
              </a:rPr>
              <a:t> laser codes.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61" idx="2"/>
            <a:endCxn id="19" idx="0"/>
          </p:cNvCxnSpPr>
          <p:nvPr/>
        </p:nvCxnSpPr>
        <p:spPr>
          <a:xfrm>
            <a:off x="10236046" y="2798839"/>
            <a:ext cx="529087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54" idx="2"/>
            <a:endCxn id="19" idx="0"/>
          </p:cNvCxnSpPr>
          <p:nvPr/>
        </p:nvCxnSpPr>
        <p:spPr>
          <a:xfrm>
            <a:off x="8436026" y="3068842"/>
            <a:ext cx="2329107" cy="223926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/>
          <p:cNvSpPr txBox="1"/>
          <p:nvPr/>
        </p:nvSpPr>
        <p:spPr>
          <a:xfrm>
            <a:off x="8796030" y="4239009"/>
            <a:ext cx="734398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1113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995" y="5499023"/>
            <a:ext cx="3276600" cy="628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339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lasing</a:t>
            </a:r>
            <a:r>
              <a:rPr lang="nl-BE" dirty="0"/>
              <a:t> </a:t>
            </a:r>
            <a:r>
              <a:rPr lang="nl-BE" dirty="0" err="1"/>
              <a:t>duration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Lasing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active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specific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duration</a:t>
            </a:r>
            <a:r>
              <a:rPr lang="nl-BE" dirty="0">
                <a:solidFill>
                  <a:schemeClr val="bg1"/>
                </a:solidFill>
              </a:rPr>
              <a:t>. For </a:t>
            </a:r>
            <a:r>
              <a:rPr lang="nl-BE" dirty="0" err="1">
                <a:solidFill>
                  <a:schemeClr val="bg1"/>
                </a:solidFill>
              </a:rPr>
              <a:t>example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would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only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beam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about</a:t>
            </a:r>
            <a:r>
              <a:rPr lang="nl-BE" dirty="0">
                <a:solidFill>
                  <a:schemeClr val="bg1"/>
                </a:solidFill>
              </a:rPr>
              <a:t> 120 </a:t>
            </a:r>
            <a:r>
              <a:rPr lang="nl-BE" dirty="0" err="1">
                <a:solidFill>
                  <a:schemeClr val="bg1"/>
                </a:solidFill>
              </a:rPr>
              <a:t>seconds</a:t>
            </a:r>
            <a:r>
              <a:rPr lang="nl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After</a:t>
            </a:r>
            <a:r>
              <a:rPr lang="nl-BE" dirty="0">
                <a:solidFill>
                  <a:schemeClr val="bg1"/>
                </a:solidFill>
              </a:rPr>
              <a:t> 120 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stop beaming. In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case, </a:t>
            </a:r>
            <a:r>
              <a:rPr lang="nl-BE" dirty="0" err="1">
                <a:solidFill>
                  <a:schemeClr val="bg1"/>
                </a:solidFill>
              </a:rPr>
              <a:t>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Recce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beam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another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available</a:t>
            </a:r>
            <a:r>
              <a:rPr lang="nl-BE" dirty="0">
                <a:solidFill>
                  <a:schemeClr val="bg1"/>
                </a:solidFill>
              </a:rPr>
              <a:t> target.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61" idx="2"/>
            <a:endCxn id="19" idx="0"/>
          </p:cNvCxnSpPr>
          <p:nvPr/>
        </p:nvCxnSpPr>
        <p:spPr>
          <a:xfrm>
            <a:off x="10236046" y="2798839"/>
            <a:ext cx="529087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cxnSpLocks/>
            <a:stCxn id="54" idx="2"/>
            <a:endCxn id="19" idx="0"/>
          </p:cNvCxnSpPr>
          <p:nvPr/>
        </p:nvCxnSpPr>
        <p:spPr>
          <a:xfrm>
            <a:off x="8436026" y="3068842"/>
            <a:ext cx="2329107" cy="223926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/>
          <p:cNvCxnSpPr>
            <a:cxnSpLocks/>
            <a:stCxn id="68" idx="2"/>
            <a:endCxn id="19" idx="0"/>
          </p:cNvCxnSpPr>
          <p:nvPr/>
        </p:nvCxnSpPr>
        <p:spPr>
          <a:xfrm flipH="1">
            <a:off x="10765133" y="3248844"/>
            <a:ext cx="100920" cy="205925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/>
          <p:cNvSpPr txBox="1"/>
          <p:nvPr/>
        </p:nvSpPr>
        <p:spPr>
          <a:xfrm>
            <a:off x="10434330" y="4101849"/>
            <a:ext cx="734398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1113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90" y="4329010"/>
            <a:ext cx="2781300" cy="2381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714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lasing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Prioritization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based</a:t>
            </a:r>
            <a:r>
              <a:rPr lang="nl-BE" dirty="0">
                <a:solidFill>
                  <a:schemeClr val="bg1"/>
                </a:solidFill>
              </a:rPr>
              <a:t> on </a:t>
            </a:r>
            <a:r>
              <a:rPr lang="nl-BE" dirty="0" err="1">
                <a:solidFill>
                  <a:schemeClr val="bg1"/>
                </a:solidFill>
              </a:rPr>
              <a:t>Threat</a:t>
            </a:r>
            <a:r>
              <a:rPr lang="nl-BE" dirty="0">
                <a:solidFill>
                  <a:schemeClr val="bg1"/>
                </a:solidFill>
              </a:rPr>
              <a:t> Level of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Targets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achieved</a:t>
            </a:r>
            <a:r>
              <a:rPr lang="nl-BE" dirty="0">
                <a:solidFill>
                  <a:schemeClr val="bg1"/>
                </a:solidFill>
              </a:rPr>
              <a:t>.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Use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method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>
                <a:solidFill>
                  <a:schemeClr val="bg1"/>
                </a:solidFill>
              </a:rPr>
              <a:t>:</a:t>
            </a:r>
            <a:r>
              <a:rPr lang="nl-BE" b="1" dirty="0" err="1">
                <a:solidFill>
                  <a:schemeClr val="bg1"/>
                </a:solidFill>
              </a:rPr>
              <a:t>SetThreatLevelPrioritization</a:t>
            </a:r>
            <a:r>
              <a:rPr lang="nl-BE" b="1" dirty="0">
                <a:solidFill>
                  <a:schemeClr val="bg1"/>
                </a:solidFill>
              </a:rPr>
              <a:t>()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activate</a:t>
            </a:r>
            <a:r>
              <a:rPr lang="nl-BE" dirty="0">
                <a:solidFill>
                  <a:schemeClr val="bg1"/>
                </a:solidFill>
              </a:rPr>
              <a:t>.</a:t>
            </a:r>
            <a:endParaRPr lang="nl-BE" b="1" dirty="0">
              <a:solidFill>
                <a:schemeClr val="bg1"/>
              </a:solidFill>
            </a:endParaRP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90" name="Rechte verbindingslijn met pijl 89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95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13"/>
            <p:cNvCxnSpPr>
              <a:stCxn id="95" idx="1"/>
              <a:endCxn id="95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14"/>
            <p:cNvCxnSpPr>
              <a:stCxn id="95" idx="0"/>
              <a:endCxn id="95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Rechte verbindingslijn met pijl 104"/>
          <p:cNvCxnSpPr>
            <a:cxnSpLocks/>
            <a:endCxn id="95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endCxn id="95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/>
          <p:cNvCxnSpPr>
            <a:cxnSpLocks/>
            <a:endCxn id="95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/>
          <p:cNvCxnSpPr>
            <a:cxnSpLocks/>
            <a:endCxn id="95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45" y="5409022"/>
            <a:ext cx="36766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 targets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smoke</a:t>
            </a:r>
            <a:endParaRPr lang="nl-BE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218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smoking targets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Targets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smoked</a:t>
            </a:r>
            <a:r>
              <a:rPr lang="nl-BE" dirty="0">
                <a:solidFill>
                  <a:schemeClr val="bg1"/>
                </a:solidFill>
              </a:rPr>
              <a:t> in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Red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Blue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Green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White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Orange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Depending</a:t>
            </a:r>
            <a:r>
              <a:rPr lang="nl-BE" dirty="0">
                <a:solidFill>
                  <a:schemeClr val="bg1"/>
                </a:solidFill>
              </a:rPr>
              <a:t> on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amount</a:t>
            </a:r>
            <a:r>
              <a:rPr lang="nl-BE" dirty="0">
                <a:solidFill>
                  <a:schemeClr val="bg1"/>
                </a:solidFill>
              </a:rPr>
              <a:t> of targets, </a:t>
            </a:r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all</a:t>
            </a:r>
            <a:r>
              <a:rPr lang="nl-BE" dirty="0">
                <a:solidFill>
                  <a:schemeClr val="bg1"/>
                </a:solidFill>
              </a:rPr>
              <a:t> targets </a:t>
            </a:r>
            <a:r>
              <a:rPr lang="nl-BE" dirty="0" err="1">
                <a:solidFill>
                  <a:schemeClr val="bg1"/>
                </a:solidFill>
              </a:rPr>
              <a:t>may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smoked</a:t>
            </a:r>
            <a:r>
              <a:rPr lang="nl-BE" dirty="0">
                <a:solidFill>
                  <a:schemeClr val="bg1"/>
                </a:solidFill>
              </a:rPr>
              <a:t>… It is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“area” </a:t>
            </a:r>
            <a:r>
              <a:rPr lang="nl-BE" dirty="0" err="1">
                <a:solidFill>
                  <a:schemeClr val="bg1"/>
                </a:solidFill>
              </a:rPr>
              <a:t>around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target </a:t>
            </a:r>
            <a:r>
              <a:rPr lang="nl-BE" dirty="0" err="1">
                <a:solidFill>
                  <a:schemeClr val="bg1"/>
                </a:solidFill>
              </a:rPr>
              <a:t>that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smoked</a:t>
            </a:r>
            <a:r>
              <a:rPr lang="nl-BE" dirty="0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93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95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13"/>
            <p:cNvCxnSpPr>
              <a:stCxn id="95" idx="1"/>
              <a:endCxn id="95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14"/>
            <p:cNvCxnSpPr>
              <a:stCxn id="95" idx="0"/>
              <a:endCxn id="95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Rechte verbindingslijn met pijl 104"/>
          <p:cNvCxnSpPr>
            <a:cxnSpLocks/>
            <a:endCxn id="95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endCxn id="95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/>
          <p:cNvCxnSpPr>
            <a:cxnSpLocks/>
            <a:endCxn id="95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/>
          <p:cNvCxnSpPr>
            <a:cxnSpLocks/>
            <a:endCxn id="95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edachtewolkje: wolk 1"/>
          <p:cNvSpPr/>
          <p:nvPr/>
        </p:nvSpPr>
        <p:spPr>
          <a:xfrm>
            <a:off x="7356014" y="3879005"/>
            <a:ext cx="1800020" cy="1080012"/>
          </a:xfrm>
          <a:prstGeom prst="cloudCallout">
            <a:avLst>
              <a:gd name="adj1" fmla="val -28756"/>
              <a:gd name="adj2" fmla="val 63277"/>
            </a:avLst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7" name="Gedachtewolkje: wolk 96"/>
          <p:cNvSpPr/>
          <p:nvPr/>
        </p:nvSpPr>
        <p:spPr>
          <a:xfrm>
            <a:off x="9516038" y="4509012"/>
            <a:ext cx="1827622" cy="1080012"/>
          </a:xfrm>
          <a:prstGeom prst="cloudCallout">
            <a:avLst>
              <a:gd name="adj1" fmla="val -28756"/>
              <a:gd name="adj2" fmla="val 63277"/>
            </a:avLst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78" y="3158997"/>
            <a:ext cx="2070023" cy="1772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860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 targets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illumination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62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vaal 111"/>
          <p:cNvSpPr/>
          <p:nvPr/>
        </p:nvSpPr>
        <p:spPr>
          <a:xfrm rot="20654271">
            <a:off x="6895100" y="2254270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11" name="Ovaal 110"/>
          <p:cNvSpPr/>
          <p:nvPr/>
        </p:nvSpPr>
        <p:spPr>
          <a:xfrm rot="1792982">
            <a:off x="9417700" y="2129551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5" name="Ovaal 74"/>
          <p:cNvSpPr/>
          <p:nvPr/>
        </p:nvSpPr>
        <p:spPr>
          <a:xfrm rot="20436689">
            <a:off x="9303507" y="4995266"/>
            <a:ext cx="236144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4" name="Ovaal 73"/>
          <p:cNvSpPr/>
          <p:nvPr/>
        </p:nvSpPr>
        <p:spPr>
          <a:xfrm rot="2337309">
            <a:off x="6070492" y="4542559"/>
            <a:ext cx="3150035" cy="1319256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DESIGNATe</a:t>
            </a:r>
            <a:r>
              <a:rPr lang="nl-BE" dirty="0"/>
              <a:t>: </a:t>
            </a:r>
            <a:r>
              <a:rPr lang="nl-BE" dirty="0" err="1"/>
              <a:t>illuminating</a:t>
            </a:r>
            <a:r>
              <a:rPr lang="nl-BE" dirty="0"/>
              <a:t> targets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605939" y="2179778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05939" y="2922874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Targets 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illuminated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through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illumination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bomb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Depending</a:t>
            </a:r>
            <a:r>
              <a:rPr lang="nl-BE" dirty="0">
                <a:solidFill>
                  <a:schemeClr val="bg1"/>
                </a:solidFill>
              </a:rPr>
              <a:t> on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amount</a:t>
            </a:r>
            <a:r>
              <a:rPr lang="nl-BE" dirty="0">
                <a:solidFill>
                  <a:schemeClr val="bg1"/>
                </a:solidFill>
              </a:rPr>
              <a:t> of targets, </a:t>
            </a:r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all</a:t>
            </a:r>
            <a:r>
              <a:rPr lang="nl-BE" dirty="0">
                <a:solidFill>
                  <a:schemeClr val="bg1"/>
                </a:solidFill>
              </a:rPr>
              <a:t> targets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illuminated</a:t>
            </a:r>
            <a:r>
              <a:rPr lang="nl-BE" dirty="0">
                <a:solidFill>
                  <a:schemeClr val="bg1"/>
                </a:solidFill>
              </a:rPr>
              <a:t>… It is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“area” </a:t>
            </a:r>
            <a:r>
              <a:rPr lang="nl-BE" dirty="0" err="1">
                <a:solidFill>
                  <a:schemeClr val="bg1"/>
                </a:solidFill>
              </a:rPr>
              <a:t>around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target </a:t>
            </a:r>
            <a:r>
              <a:rPr lang="nl-BE" dirty="0" err="1">
                <a:solidFill>
                  <a:schemeClr val="bg1"/>
                </a:solidFill>
              </a:rPr>
              <a:t>that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lightened</a:t>
            </a:r>
            <a:r>
              <a:rPr lang="nl-BE" dirty="0">
                <a:solidFill>
                  <a:schemeClr val="bg1"/>
                </a:solidFill>
              </a:rPr>
              <a:t> up…</a:t>
            </a:r>
          </a:p>
        </p:txBody>
      </p:sp>
      <p:grpSp>
        <p:nvGrpSpPr>
          <p:cNvPr id="11" name="Group 54"/>
          <p:cNvGrpSpPr/>
          <p:nvPr/>
        </p:nvGrpSpPr>
        <p:grpSpPr>
          <a:xfrm>
            <a:off x="7356014" y="2708992"/>
            <a:ext cx="900010" cy="539852"/>
            <a:chOff x="875941" y="4540516"/>
            <a:chExt cx="900010" cy="539852"/>
          </a:xfrm>
        </p:grpSpPr>
        <p:sp>
          <p:nvSpPr>
            <p:cNvPr id="12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0686051" y="5229020"/>
            <a:ext cx="540006" cy="540006"/>
            <a:chOff x="7557854" y="4068597"/>
            <a:chExt cx="540006" cy="540006"/>
          </a:xfrm>
        </p:grpSpPr>
        <p:sp>
          <p:nvSpPr>
            <p:cNvPr id="19" name="Rectangle 31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2"/>
            <p:cNvCxnSpPr>
              <a:stCxn id="19" idx="0"/>
              <a:endCxn id="19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3"/>
          <p:cNvGrpSpPr/>
          <p:nvPr/>
        </p:nvGrpSpPr>
        <p:grpSpPr>
          <a:xfrm>
            <a:off x="6726007" y="4419011"/>
            <a:ext cx="540006" cy="577521"/>
            <a:chOff x="3189020" y="5990595"/>
            <a:chExt cx="540006" cy="577521"/>
          </a:xfrm>
        </p:grpSpPr>
        <p:sp>
          <p:nvSpPr>
            <p:cNvPr id="23" name="Rectangle 37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40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27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42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87"/>
          <p:cNvGrpSpPr/>
          <p:nvPr/>
        </p:nvGrpSpPr>
        <p:grpSpPr>
          <a:xfrm>
            <a:off x="7896020" y="5319021"/>
            <a:ext cx="540006" cy="540006"/>
            <a:chOff x="5645995" y="1988984"/>
            <a:chExt cx="540006" cy="540006"/>
          </a:xfrm>
        </p:grpSpPr>
        <p:sp>
          <p:nvSpPr>
            <p:cNvPr id="30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113"/>
            <p:cNvCxnSpPr>
              <a:stCxn id="30" idx="1"/>
              <a:endCxn id="30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4"/>
            <p:cNvCxnSpPr>
              <a:stCxn id="30" idx="0"/>
              <a:endCxn id="30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34"/>
          <p:cNvGrpSpPr/>
          <p:nvPr/>
        </p:nvGrpSpPr>
        <p:grpSpPr>
          <a:xfrm>
            <a:off x="9696040" y="5499023"/>
            <a:ext cx="540006" cy="540006"/>
            <a:chOff x="6920398" y="2520268"/>
            <a:chExt cx="540006" cy="540006"/>
          </a:xfrm>
        </p:grpSpPr>
        <p:sp>
          <p:nvSpPr>
            <p:cNvPr id="38" name="Rectangle 135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Rechte verbindingslijn met pijl 40"/>
          <p:cNvCxnSpPr>
            <a:cxnSpLocks/>
            <a:stCxn id="12" idx="2"/>
            <a:endCxn id="23" idx="3"/>
          </p:cNvCxnSpPr>
          <p:nvPr/>
        </p:nvCxnSpPr>
        <p:spPr>
          <a:xfrm flipH="1">
            <a:off x="7186931" y="3248844"/>
            <a:ext cx="619088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cxnSpLocks/>
            <a:stCxn id="12" idx="2"/>
            <a:endCxn id="38" idx="0"/>
          </p:cNvCxnSpPr>
          <p:nvPr/>
        </p:nvCxnSpPr>
        <p:spPr>
          <a:xfrm>
            <a:off x="7806019" y="3248844"/>
            <a:ext cx="1969103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cxnSpLocks/>
            <a:stCxn id="12" idx="2"/>
            <a:endCxn id="19" idx="0"/>
          </p:cNvCxnSpPr>
          <p:nvPr/>
        </p:nvCxnSpPr>
        <p:spPr>
          <a:xfrm>
            <a:off x="7806019" y="3248844"/>
            <a:ext cx="2959114" cy="2059258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4"/>
          <p:cNvGrpSpPr/>
          <p:nvPr/>
        </p:nvGrpSpPr>
        <p:grpSpPr>
          <a:xfrm>
            <a:off x="7986021" y="2528990"/>
            <a:ext cx="900010" cy="539852"/>
            <a:chOff x="875941" y="4540516"/>
            <a:chExt cx="900010" cy="539852"/>
          </a:xfrm>
        </p:grpSpPr>
        <p:sp>
          <p:nvSpPr>
            <p:cNvPr id="54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4"/>
          <p:cNvGrpSpPr/>
          <p:nvPr/>
        </p:nvGrpSpPr>
        <p:grpSpPr>
          <a:xfrm>
            <a:off x="9786041" y="2258987"/>
            <a:ext cx="900010" cy="539852"/>
            <a:chOff x="875941" y="4540516"/>
            <a:chExt cx="900010" cy="539852"/>
          </a:xfrm>
        </p:grpSpPr>
        <p:sp>
          <p:nvSpPr>
            <p:cNvPr id="61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54"/>
          <p:cNvGrpSpPr/>
          <p:nvPr/>
        </p:nvGrpSpPr>
        <p:grpSpPr>
          <a:xfrm>
            <a:off x="10416048" y="2708992"/>
            <a:ext cx="900010" cy="539852"/>
            <a:chOff x="875941" y="4540516"/>
            <a:chExt cx="900010" cy="539852"/>
          </a:xfrm>
        </p:grpSpPr>
        <p:sp>
          <p:nvSpPr>
            <p:cNvPr id="68" name="Rectangle 44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45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47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49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0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Rechte verbindingslijn met pijl 75"/>
          <p:cNvCxnSpPr>
            <a:cxnSpLocks/>
            <a:stCxn id="54" idx="2"/>
            <a:endCxn id="23" idx="3"/>
          </p:cNvCxnSpPr>
          <p:nvPr/>
        </p:nvCxnSpPr>
        <p:spPr>
          <a:xfrm flipH="1">
            <a:off x="7186931" y="3068842"/>
            <a:ext cx="1249095" cy="14667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61" idx="2"/>
            <a:endCxn id="23" idx="3"/>
          </p:cNvCxnSpPr>
          <p:nvPr/>
        </p:nvCxnSpPr>
        <p:spPr>
          <a:xfrm flipH="1">
            <a:off x="7186931" y="2798839"/>
            <a:ext cx="3049115" cy="173676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/>
          <p:cNvCxnSpPr>
            <a:cxnSpLocks/>
            <a:stCxn id="68" idx="2"/>
            <a:endCxn id="23" idx="3"/>
          </p:cNvCxnSpPr>
          <p:nvPr/>
        </p:nvCxnSpPr>
        <p:spPr>
          <a:xfrm flipH="1">
            <a:off x="7186931" y="3248844"/>
            <a:ext cx="3679122" cy="12867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cxnSpLocks/>
            <a:stCxn id="68" idx="2"/>
            <a:endCxn id="30" idx="3"/>
          </p:cNvCxnSpPr>
          <p:nvPr/>
        </p:nvCxnSpPr>
        <p:spPr>
          <a:xfrm flipH="1">
            <a:off x="8356944" y="3248844"/>
            <a:ext cx="2509109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met pijl 87"/>
          <p:cNvCxnSpPr>
            <a:cxnSpLocks/>
            <a:stCxn id="61" idx="2"/>
            <a:endCxn id="30" idx="3"/>
          </p:cNvCxnSpPr>
          <p:nvPr/>
        </p:nvCxnSpPr>
        <p:spPr>
          <a:xfrm flipH="1">
            <a:off x="8356944" y="2798839"/>
            <a:ext cx="1879102" cy="259926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/>
          <p:cNvCxnSpPr>
            <a:cxnSpLocks/>
            <a:stCxn id="54" idx="2"/>
            <a:endCxn id="30" idx="3"/>
          </p:cNvCxnSpPr>
          <p:nvPr/>
        </p:nvCxnSpPr>
        <p:spPr>
          <a:xfrm flipH="1">
            <a:off x="8356944" y="3068842"/>
            <a:ext cx="79082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met pijl 93"/>
          <p:cNvCxnSpPr>
            <a:cxnSpLocks/>
            <a:stCxn id="12" idx="2"/>
            <a:endCxn id="30" idx="3"/>
          </p:cNvCxnSpPr>
          <p:nvPr/>
        </p:nvCxnSpPr>
        <p:spPr>
          <a:xfrm>
            <a:off x="7806019" y="3248844"/>
            <a:ext cx="550925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68" idx="2"/>
            <a:endCxn id="38" idx="0"/>
          </p:cNvCxnSpPr>
          <p:nvPr/>
        </p:nvCxnSpPr>
        <p:spPr>
          <a:xfrm flipH="1">
            <a:off x="9775122" y="3248844"/>
            <a:ext cx="1090931" cy="2329261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cxnSpLocks/>
            <a:stCxn id="61" idx="2"/>
            <a:endCxn id="38" idx="0"/>
          </p:cNvCxnSpPr>
          <p:nvPr/>
        </p:nvCxnSpPr>
        <p:spPr>
          <a:xfrm flipH="1">
            <a:off x="9775122" y="2798839"/>
            <a:ext cx="460924" cy="277926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/>
          <p:cNvCxnSpPr>
            <a:cxnSpLocks/>
            <a:stCxn id="54" idx="2"/>
            <a:endCxn id="38" idx="0"/>
          </p:cNvCxnSpPr>
          <p:nvPr/>
        </p:nvCxnSpPr>
        <p:spPr>
          <a:xfrm>
            <a:off x="8436026" y="3068842"/>
            <a:ext cx="1339096" cy="250926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/>
          <p:cNvSpPr txBox="1"/>
          <p:nvPr/>
        </p:nvSpPr>
        <p:spPr>
          <a:xfrm>
            <a:off x="6456004" y="2168986"/>
            <a:ext cx="1350015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1</a:t>
            </a:r>
          </a:p>
        </p:txBody>
      </p:sp>
      <p:sp>
        <p:nvSpPr>
          <p:cNvPr id="114" name="Tekstvak 113"/>
          <p:cNvSpPr txBox="1"/>
          <p:nvPr/>
        </p:nvSpPr>
        <p:spPr>
          <a:xfrm>
            <a:off x="8886032" y="1718981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RecceSet</a:t>
            </a:r>
            <a:r>
              <a:rPr lang="nl-BE" dirty="0"/>
              <a:t> 2</a:t>
            </a:r>
          </a:p>
        </p:txBody>
      </p:sp>
      <p:sp>
        <p:nvSpPr>
          <p:cNvPr id="115" name="Tekstvak 114"/>
          <p:cNvSpPr txBox="1"/>
          <p:nvPr/>
        </p:nvSpPr>
        <p:spPr>
          <a:xfrm>
            <a:off x="6186002" y="5499023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1</a:t>
            </a:r>
          </a:p>
        </p:txBody>
      </p:sp>
      <p:sp>
        <p:nvSpPr>
          <p:cNvPr id="116" name="Tekstvak 115"/>
          <p:cNvSpPr txBox="1"/>
          <p:nvPr/>
        </p:nvSpPr>
        <p:spPr>
          <a:xfrm>
            <a:off x="10326047" y="6129030"/>
            <a:ext cx="1260014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dirty="0" err="1"/>
              <a:t>TargetSet</a:t>
            </a:r>
            <a:r>
              <a:rPr lang="nl-BE" dirty="0"/>
              <a:t> 2</a:t>
            </a:r>
          </a:p>
        </p:txBody>
      </p:sp>
      <p:sp>
        <p:nvSpPr>
          <p:cNvPr id="117" name="Tekstvak 116"/>
          <p:cNvSpPr txBox="1"/>
          <p:nvPr/>
        </p:nvSpPr>
        <p:spPr>
          <a:xfrm>
            <a:off x="7086011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kstvak 117"/>
          <p:cNvSpPr txBox="1"/>
          <p:nvPr/>
        </p:nvSpPr>
        <p:spPr>
          <a:xfrm>
            <a:off x="8691639" y="2348988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kstvak 118"/>
          <p:cNvSpPr txBox="1"/>
          <p:nvPr/>
        </p:nvSpPr>
        <p:spPr>
          <a:xfrm>
            <a:off x="9591649" y="2618991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0" name="Tekstvak 119"/>
          <p:cNvSpPr txBox="1"/>
          <p:nvPr/>
        </p:nvSpPr>
        <p:spPr>
          <a:xfrm>
            <a:off x="11121666" y="2528990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93" name="Group 87"/>
          <p:cNvGrpSpPr/>
          <p:nvPr/>
        </p:nvGrpSpPr>
        <p:grpSpPr>
          <a:xfrm>
            <a:off x="7356014" y="4869016"/>
            <a:ext cx="540006" cy="540006"/>
            <a:chOff x="5645995" y="1988984"/>
            <a:chExt cx="540006" cy="540006"/>
          </a:xfrm>
        </p:grpSpPr>
        <p:sp>
          <p:nvSpPr>
            <p:cNvPr id="95" name="Rectangle 88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110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11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12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13"/>
            <p:cNvCxnSpPr>
              <a:stCxn id="95" idx="1"/>
              <a:endCxn id="95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14"/>
            <p:cNvCxnSpPr>
              <a:stCxn id="95" idx="0"/>
              <a:endCxn id="95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Rechte verbindingslijn met pijl 104"/>
          <p:cNvCxnSpPr>
            <a:cxnSpLocks/>
            <a:endCxn id="95" idx="3"/>
          </p:cNvCxnSpPr>
          <p:nvPr/>
        </p:nvCxnSpPr>
        <p:spPr>
          <a:xfrm flipH="1">
            <a:off x="7816938" y="3248844"/>
            <a:ext cx="3049115" cy="169925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cxnSpLocks/>
            <a:endCxn id="95" idx="3"/>
          </p:cNvCxnSpPr>
          <p:nvPr/>
        </p:nvCxnSpPr>
        <p:spPr>
          <a:xfrm flipH="1">
            <a:off x="7816938" y="2798839"/>
            <a:ext cx="2419108" cy="2149259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/>
          <p:cNvCxnSpPr>
            <a:cxnSpLocks/>
            <a:endCxn id="95" idx="3"/>
          </p:cNvCxnSpPr>
          <p:nvPr/>
        </p:nvCxnSpPr>
        <p:spPr>
          <a:xfrm flipH="1">
            <a:off x="7816938" y="3068842"/>
            <a:ext cx="619088" cy="1879256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/>
          <p:cNvCxnSpPr>
            <a:cxnSpLocks/>
            <a:endCxn id="95" idx="3"/>
          </p:cNvCxnSpPr>
          <p:nvPr/>
        </p:nvCxnSpPr>
        <p:spPr>
          <a:xfrm>
            <a:off x="7816938" y="3248998"/>
            <a:ext cx="0" cy="1699100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e: 14 punten 2"/>
          <p:cNvSpPr/>
          <p:nvPr/>
        </p:nvSpPr>
        <p:spPr>
          <a:xfrm>
            <a:off x="5915998" y="3699003"/>
            <a:ext cx="1890021" cy="1260014"/>
          </a:xfrm>
          <a:prstGeom prst="irregularSeal2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0" name="Explosie: 14 punten 109"/>
          <p:cNvSpPr/>
          <p:nvPr/>
        </p:nvSpPr>
        <p:spPr>
          <a:xfrm>
            <a:off x="9426037" y="4419011"/>
            <a:ext cx="1890021" cy="1260014"/>
          </a:xfrm>
          <a:prstGeom prst="irregularSeal2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74" y="4779015"/>
            <a:ext cx="2070023" cy="1772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507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status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44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status report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" y="2168986"/>
            <a:ext cx="8031480" cy="4335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jdelijke aanduiding voor tekst 4"/>
          <p:cNvSpPr txBox="1">
            <a:spLocks/>
          </p:cNvSpPr>
          <p:nvPr/>
        </p:nvSpPr>
        <p:spPr>
          <a:xfrm>
            <a:off x="8976031" y="2168986"/>
            <a:ext cx="2864859" cy="360004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nl-BE" sz="2000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inhoud 5"/>
          <p:cNvSpPr txBox="1">
            <a:spLocks/>
          </p:cNvSpPr>
          <p:nvPr/>
        </p:nvSpPr>
        <p:spPr>
          <a:xfrm>
            <a:off x="8976031" y="2528989"/>
            <a:ext cx="2864859" cy="351003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The Head </a:t>
            </a:r>
            <a:r>
              <a:rPr lang="nl-BE" sz="1400" b="1" dirty="0" err="1">
                <a:solidFill>
                  <a:schemeClr val="bg1"/>
                </a:solidFill>
              </a:rPr>
              <a:t>Quarters</a:t>
            </a:r>
            <a:r>
              <a:rPr lang="nl-BE" sz="1400" b="1" dirty="0">
                <a:solidFill>
                  <a:schemeClr val="bg1"/>
                </a:solidFill>
              </a:rPr>
              <a:t> (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name of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Command</a:t>
            </a:r>
            <a:r>
              <a:rPr lang="nl-BE" sz="1400" b="1" dirty="0">
                <a:solidFill>
                  <a:schemeClr val="bg1"/>
                </a:solidFill>
              </a:rPr>
              <a:t> Center is HQ) is reporting.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First, </a:t>
            </a:r>
            <a:r>
              <a:rPr lang="nl-BE" sz="1400" b="1" dirty="0" err="1">
                <a:solidFill>
                  <a:schemeClr val="bg1"/>
                </a:solidFill>
              </a:rPr>
              <a:t>it</a:t>
            </a:r>
            <a:r>
              <a:rPr lang="nl-BE" sz="1400" b="1" dirty="0">
                <a:solidFill>
                  <a:schemeClr val="bg1"/>
                </a:solidFill>
              </a:rPr>
              <a:t> shows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targets ready </a:t>
            </a:r>
            <a:r>
              <a:rPr lang="nl-BE" sz="1400" b="1" dirty="0" err="1">
                <a:solidFill>
                  <a:schemeClr val="bg1"/>
                </a:solidFill>
              </a:rPr>
              <a:t>to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designated</a:t>
            </a:r>
            <a:r>
              <a:rPr lang="nl-BE" sz="1400" b="1" dirty="0">
                <a:solidFill>
                  <a:schemeClr val="bg1"/>
                </a:solidFill>
              </a:rPr>
              <a:t>. In </a:t>
            </a:r>
            <a:r>
              <a:rPr lang="nl-BE" sz="1400" b="1" dirty="0" err="1">
                <a:solidFill>
                  <a:schemeClr val="bg1"/>
                </a:solidFill>
              </a:rPr>
              <a:t>this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example</a:t>
            </a:r>
            <a:r>
              <a:rPr lang="nl-BE" sz="1400" b="1" dirty="0">
                <a:solidFill>
                  <a:schemeClr val="bg1"/>
                </a:solidFill>
              </a:rPr>
              <a:t>, </a:t>
            </a:r>
            <a:r>
              <a:rPr lang="nl-BE" sz="1400" b="1" dirty="0" err="1">
                <a:solidFill>
                  <a:schemeClr val="bg1"/>
                </a:solidFill>
              </a:rPr>
              <a:t>grouping</a:t>
            </a:r>
            <a:r>
              <a:rPr lang="nl-BE" sz="1400" b="1" dirty="0">
                <a:solidFill>
                  <a:schemeClr val="bg1"/>
                </a:solidFill>
              </a:rPr>
              <a:t> is </a:t>
            </a:r>
            <a:r>
              <a:rPr lang="nl-BE" sz="1400" b="1" dirty="0" err="1">
                <a:solidFill>
                  <a:schemeClr val="bg1"/>
                </a:solidFill>
              </a:rPr>
              <a:t>done</a:t>
            </a:r>
            <a:r>
              <a:rPr lang="nl-BE" sz="1400" b="1" dirty="0">
                <a:solidFill>
                  <a:schemeClr val="bg1"/>
                </a:solidFill>
              </a:rPr>
              <a:t> per AREA.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Second,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Targets </a:t>
            </a:r>
            <a:r>
              <a:rPr lang="nl-BE" sz="1400" b="1" dirty="0" err="1">
                <a:solidFill>
                  <a:schemeClr val="bg1"/>
                </a:solidFill>
              </a:rPr>
              <a:t>that</a:t>
            </a:r>
            <a:r>
              <a:rPr lang="nl-BE" sz="1400" b="1" dirty="0">
                <a:solidFill>
                  <a:schemeClr val="bg1"/>
                </a:solidFill>
              </a:rPr>
              <a:t> are </a:t>
            </a:r>
            <a:r>
              <a:rPr lang="nl-BE" sz="1400" b="1" dirty="0" err="1">
                <a:solidFill>
                  <a:schemeClr val="bg1"/>
                </a:solidFill>
              </a:rPr>
              <a:t>currently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marked</a:t>
            </a:r>
            <a:r>
              <a:rPr lang="nl-BE" sz="1400" b="1" dirty="0">
                <a:solidFill>
                  <a:schemeClr val="bg1"/>
                </a:solidFill>
              </a:rPr>
              <a:t> are </a:t>
            </a:r>
            <a:r>
              <a:rPr lang="nl-BE" sz="1400" b="1" dirty="0" err="1">
                <a:solidFill>
                  <a:schemeClr val="bg1"/>
                </a:solidFill>
              </a:rPr>
              <a:t>listed</a:t>
            </a:r>
            <a:r>
              <a:rPr lang="nl-BE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46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B01C8C0-986F-4281-A347-6BFE1D0D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map view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C073ABE-B726-4D5B-8150-7363419E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61" y="1538979"/>
            <a:ext cx="5760064" cy="4878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CE056B90-34E5-498C-9792-FF49B51FFA84}"/>
              </a:ext>
            </a:extLst>
          </p:cNvPr>
          <p:cNvSpPr txBox="1">
            <a:spLocks/>
          </p:cNvSpPr>
          <p:nvPr/>
        </p:nvSpPr>
        <p:spPr>
          <a:xfrm>
            <a:off x="8886031" y="3248998"/>
            <a:ext cx="1620018" cy="54000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Ground</a:t>
            </a:r>
            <a:r>
              <a:rPr lang="nl-BE" dirty="0"/>
              <a:t> </a:t>
            </a:r>
            <a:r>
              <a:rPr lang="nl-BE" dirty="0" err="1"/>
              <a:t>Recce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RecceSet</a:t>
            </a:r>
            <a:r>
              <a:rPr lang="nl-BE" dirty="0"/>
              <a:t>)</a:t>
            </a:r>
          </a:p>
        </p:txBody>
      </p:sp>
      <p:sp>
        <p:nvSpPr>
          <p:cNvPr id="18" name="Tijdelijke aanduiding voor inhoud 5">
            <a:extLst>
              <a:ext uri="{FF2B5EF4-FFF2-40B4-BE49-F238E27FC236}">
                <a16:creationId xmlns:a16="http://schemas.microsoft.com/office/drawing/2014/main" id="{8936AB59-FF7E-47CB-87C0-F2A25FA538FA}"/>
              </a:ext>
            </a:extLst>
          </p:cNvPr>
          <p:cNvSpPr txBox="1">
            <a:spLocks/>
          </p:cNvSpPr>
          <p:nvPr/>
        </p:nvSpPr>
        <p:spPr>
          <a:xfrm>
            <a:off x="9696040" y="2078985"/>
            <a:ext cx="1620018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Observer</a:t>
            </a:r>
            <a:endParaRPr lang="nl-BE" dirty="0"/>
          </a:p>
        </p:txBody>
      </p:sp>
      <p:sp>
        <p:nvSpPr>
          <p:cNvPr id="23" name="Tijdelijke aanduiding voor inhoud 5">
            <a:extLst>
              <a:ext uri="{FF2B5EF4-FFF2-40B4-BE49-F238E27FC236}">
                <a16:creationId xmlns:a16="http://schemas.microsoft.com/office/drawing/2014/main" id="{1F426357-6B5F-496D-AA1B-091DADF99CBA}"/>
              </a:ext>
            </a:extLst>
          </p:cNvPr>
          <p:cNvSpPr txBox="1">
            <a:spLocks/>
          </p:cNvSpPr>
          <p:nvPr/>
        </p:nvSpPr>
        <p:spPr>
          <a:xfrm>
            <a:off x="8886031" y="5859027"/>
            <a:ext cx="1620018" cy="54000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Targets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TargetSet</a:t>
            </a:r>
            <a:r>
              <a:rPr lang="nl-BE" dirty="0"/>
              <a:t>)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31D53823-EFB7-4315-A084-FD7EE20ED629}"/>
              </a:ext>
            </a:extLst>
          </p:cNvPr>
          <p:cNvSpPr/>
          <p:nvPr/>
        </p:nvSpPr>
        <p:spPr>
          <a:xfrm>
            <a:off x="2585961" y="1538979"/>
            <a:ext cx="5760064" cy="4860054"/>
          </a:xfrm>
          <a:prstGeom prst="rect">
            <a:avLst/>
          </a:prstGeom>
          <a:solidFill>
            <a:srgbClr val="1299FF">
              <a:alpha val="40000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215FD677-D430-4B65-9CB0-D2504452162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636007" y="2168987"/>
            <a:ext cx="2250024" cy="1350014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DC703B0-C658-485B-9E36-F0392FE2CD5D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816008" y="1898983"/>
            <a:ext cx="2880032" cy="360004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C4BB5975-D28D-4BC3-A8E3-6D6C2F46A14A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465993" y="5769028"/>
            <a:ext cx="3420038" cy="360002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75B9A5F-5AA2-48C1-90D5-5A8A09B1C6D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25997" y="3519001"/>
            <a:ext cx="3060034" cy="171001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jdelijke aanduiding voor inhoud 5">
            <a:extLst>
              <a:ext uri="{FF2B5EF4-FFF2-40B4-BE49-F238E27FC236}">
                <a16:creationId xmlns:a16="http://schemas.microsoft.com/office/drawing/2014/main" id="{1EF4548A-D915-467A-9AF7-325DA543C7C9}"/>
              </a:ext>
            </a:extLst>
          </p:cNvPr>
          <p:cNvSpPr txBox="1">
            <a:spLocks/>
          </p:cNvSpPr>
          <p:nvPr/>
        </p:nvSpPr>
        <p:spPr>
          <a:xfrm>
            <a:off x="425937" y="4419011"/>
            <a:ext cx="1620018" cy="54000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Recce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RecceSet</a:t>
            </a:r>
            <a:r>
              <a:rPr lang="nl-BE" dirty="0"/>
              <a:t>)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776767-BCC7-4AD6-8BAB-D4E9FFD8B95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045955" y="4689014"/>
            <a:ext cx="900010" cy="1440016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inhoud 5">
            <a:extLst>
              <a:ext uri="{FF2B5EF4-FFF2-40B4-BE49-F238E27FC236}">
                <a16:creationId xmlns:a16="http://schemas.microsoft.com/office/drawing/2014/main" id="{DA1DC7BB-AA1E-4D31-8E3F-295C108129C6}"/>
              </a:ext>
            </a:extLst>
          </p:cNvPr>
          <p:cNvSpPr txBox="1">
            <a:spLocks/>
          </p:cNvSpPr>
          <p:nvPr/>
        </p:nvSpPr>
        <p:spPr>
          <a:xfrm>
            <a:off x="4385981" y="1898983"/>
            <a:ext cx="1620018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Elevated</a:t>
            </a:r>
            <a:r>
              <a:rPr lang="nl-BE" dirty="0"/>
              <a:t> Area</a:t>
            </a:r>
          </a:p>
        </p:txBody>
      </p: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11C3A57B-9597-4312-9461-DAA523C03133}"/>
              </a:ext>
            </a:extLst>
          </p:cNvPr>
          <p:cNvCxnSpPr>
            <a:cxnSpLocks/>
          </p:cNvCxnSpPr>
          <p:nvPr/>
        </p:nvCxnSpPr>
        <p:spPr>
          <a:xfrm flipH="1">
            <a:off x="5285991" y="2348988"/>
            <a:ext cx="1170013" cy="2970033"/>
          </a:xfrm>
          <a:prstGeom prst="straightConnector1">
            <a:avLst/>
          </a:prstGeom>
          <a:ln w="28575">
            <a:prstDash val="dash"/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AA463503-C09A-44CC-871E-BE63EE52FBC3}"/>
              </a:ext>
            </a:extLst>
          </p:cNvPr>
          <p:cNvSpPr txBox="1"/>
          <p:nvPr/>
        </p:nvSpPr>
        <p:spPr>
          <a:xfrm rot="17471715">
            <a:off x="5302254" y="3812856"/>
            <a:ext cx="1072324" cy="25244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200" dirty="0">
                <a:solidFill>
                  <a:schemeClr val="bg1"/>
                </a:solidFill>
              </a:rPr>
              <a:t>Line of </a:t>
            </a:r>
            <a:r>
              <a:rPr lang="nl-BE" sz="1200" dirty="0" err="1">
                <a:solidFill>
                  <a:schemeClr val="bg1"/>
                </a:solidFill>
              </a:rPr>
              <a:t>Sight</a:t>
            </a:r>
            <a:endParaRPr lang="nl-B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3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STATUS REPORT </a:t>
            </a:r>
            <a:r>
              <a:rPr lang="nl-BE" dirty="0" err="1"/>
              <a:t>activation</a:t>
            </a:r>
            <a:endParaRPr lang="nl-BE" dirty="0"/>
          </a:p>
        </p:txBody>
      </p:sp>
      <p:sp>
        <p:nvSpPr>
          <p:cNvPr id="6" name="Tijdelijke aanduiding voor tekst 4"/>
          <p:cNvSpPr txBox="1">
            <a:spLocks/>
          </p:cNvSpPr>
          <p:nvPr/>
        </p:nvSpPr>
        <p:spPr>
          <a:xfrm>
            <a:off x="8706029" y="2798993"/>
            <a:ext cx="2864859" cy="360004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buNone/>
            </a:pPr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inhoud 5"/>
          <p:cNvSpPr txBox="1">
            <a:spLocks/>
          </p:cNvSpPr>
          <p:nvPr/>
        </p:nvSpPr>
        <p:spPr>
          <a:xfrm>
            <a:off x="8706029" y="3158997"/>
            <a:ext cx="2864859" cy="270003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The status report </a:t>
            </a:r>
            <a:r>
              <a:rPr lang="nl-BE" sz="1400" b="1" dirty="0" err="1">
                <a:solidFill>
                  <a:schemeClr val="bg1"/>
                </a:solidFill>
              </a:rPr>
              <a:t>can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shown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by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selecting</a:t>
            </a:r>
            <a:r>
              <a:rPr lang="nl-BE" sz="1400" b="1" dirty="0">
                <a:solidFill>
                  <a:schemeClr val="bg1"/>
                </a:solidFill>
              </a:rPr>
              <a:t> F1.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>
                <a:solidFill>
                  <a:schemeClr val="bg1"/>
                </a:solidFill>
              </a:rPr>
              <a:t>The status report </a:t>
            </a:r>
            <a:r>
              <a:rPr lang="nl-BE" sz="1400" b="1" dirty="0" err="1">
                <a:solidFill>
                  <a:schemeClr val="bg1"/>
                </a:solidFill>
              </a:rPr>
              <a:t>can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flashed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once</a:t>
            </a:r>
            <a:r>
              <a:rPr lang="nl-BE" sz="1400" b="1" dirty="0">
                <a:solidFill>
                  <a:schemeClr val="bg1"/>
                </a:solidFill>
              </a:rPr>
              <a:t> a new </a:t>
            </a:r>
            <a:r>
              <a:rPr lang="nl-BE" sz="1400" b="1" dirty="0" err="1">
                <a:solidFill>
                  <a:schemeClr val="bg1"/>
                </a:solidFill>
              </a:rPr>
              <a:t>detection</a:t>
            </a:r>
            <a:r>
              <a:rPr lang="nl-BE" sz="1400" b="1" dirty="0">
                <a:solidFill>
                  <a:schemeClr val="bg1"/>
                </a:solidFill>
              </a:rPr>
              <a:t> has been </a:t>
            </a:r>
            <a:r>
              <a:rPr lang="nl-BE" sz="1400" b="1" dirty="0" err="1">
                <a:solidFill>
                  <a:schemeClr val="bg1"/>
                </a:solidFill>
              </a:rPr>
              <a:t>done</a:t>
            </a:r>
            <a:r>
              <a:rPr lang="nl-BE" sz="1400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sz="1400" b="1" dirty="0" err="1">
                <a:solidFill>
                  <a:schemeClr val="bg1"/>
                </a:solidFill>
              </a:rPr>
              <a:t>Note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that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by</a:t>
            </a:r>
            <a:r>
              <a:rPr lang="nl-BE" sz="1400" b="1" dirty="0">
                <a:solidFill>
                  <a:schemeClr val="bg1"/>
                </a:solidFill>
              </a:rPr>
              <a:t> default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flashing</a:t>
            </a:r>
            <a:r>
              <a:rPr lang="nl-BE" sz="1400" b="1" dirty="0">
                <a:solidFill>
                  <a:schemeClr val="bg1"/>
                </a:solidFill>
              </a:rPr>
              <a:t> of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status report is off, </a:t>
            </a:r>
            <a:r>
              <a:rPr lang="nl-BE" sz="1400" b="1" dirty="0" err="1">
                <a:solidFill>
                  <a:schemeClr val="bg1"/>
                </a:solidFill>
              </a:rPr>
              <a:t>and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can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be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activated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through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the</a:t>
            </a:r>
            <a:r>
              <a:rPr lang="nl-BE" sz="1400" b="1" dirty="0">
                <a:solidFill>
                  <a:schemeClr val="bg1"/>
                </a:solidFill>
              </a:rPr>
              <a:t> </a:t>
            </a:r>
            <a:r>
              <a:rPr lang="nl-BE" sz="1400" b="1" dirty="0" err="1">
                <a:solidFill>
                  <a:schemeClr val="bg1"/>
                </a:solidFill>
              </a:rPr>
              <a:t>Designation</a:t>
            </a:r>
            <a:r>
              <a:rPr lang="nl-BE" sz="1400" b="1" dirty="0">
                <a:solidFill>
                  <a:schemeClr val="bg1"/>
                </a:solidFill>
              </a:rPr>
              <a:t> Menu (F2) or </a:t>
            </a:r>
            <a:r>
              <a:rPr lang="nl-BE" sz="1400" b="1" dirty="0" err="1">
                <a:solidFill>
                  <a:schemeClr val="bg1"/>
                </a:solidFill>
              </a:rPr>
              <a:t>Programmatically</a:t>
            </a:r>
            <a:r>
              <a:rPr lang="nl-BE" sz="1400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nl-BE" sz="1400" b="1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986" y="2978995"/>
            <a:ext cx="3362325" cy="1990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45" y="2528990"/>
            <a:ext cx="3076575" cy="2038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70" y="5499023"/>
            <a:ext cx="3429000" cy="390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039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032CF-4A3E-44E9-A2D4-D0800063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observer</a:t>
            </a:r>
            <a:r>
              <a:rPr lang="nl-BE" dirty="0"/>
              <a:t> view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93AC075-8084-4494-8E90-36910572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35535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B5198BEB-AF89-4C62-B704-594BE498AA8B}"/>
              </a:ext>
            </a:extLst>
          </p:cNvPr>
          <p:cNvSpPr txBox="1">
            <a:spLocks/>
          </p:cNvSpPr>
          <p:nvPr/>
        </p:nvSpPr>
        <p:spPr>
          <a:xfrm>
            <a:off x="5915998" y="2708992"/>
            <a:ext cx="1620018" cy="54000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Targets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CEBA5B00-4898-4D02-AD82-3F7684CFF41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115978" y="2978995"/>
            <a:ext cx="1800020" cy="1890021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1EA3F1C2-3ADD-4AE4-9ACA-3159165D7CD9}"/>
              </a:ext>
            </a:extLst>
          </p:cNvPr>
          <p:cNvSpPr txBox="1">
            <a:spLocks/>
          </p:cNvSpPr>
          <p:nvPr/>
        </p:nvSpPr>
        <p:spPr>
          <a:xfrm>
            <a:off x="6456004" y="5049018"/>
            <a:ext cx="1620018" cy="54000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Ground</a:t>
            </a:r>
            <a:r>
              <a:rPr lang="nl-BE" dirty="0"/>
              <a:t> </a:t>
            </a:r>
            <a:r>
              <a:rPr lang="nl-BE" dirty="0" err="1"/>
              <a:t>Recce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B9ACB92-FC0D-4348-A15B-0887C79D195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105989" y="5319021"/>
            <a:ext cx="1350015" cy="90001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9C180F97-DB54-4BAA-840C-44E8F9E56C5F}"/>
              </a:ext>
            </a:extLst>
          </p:cNvPr>
          <p:cNvSpPr txBox="1">
            <a:spLocks/>
          </p:cNvSpPr>
          <p:nvPr/>
        </p:nvSpPr>
        <p:spPr>
          <a:xfrm>
            <a:off x="983994" y="1898983"/>
            <a:ext cx="2703171" cy="189002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>
                <a:solidFill>
                  <a:schemeClr val="bg1"/>
                </a:solidFill>
              </a:rPr>
              <a:t>Targets have different </a:t>
            </a:r>
            <a:r>
              <a:rPr lang="nl-BE" sz="1800" b="1" dirty="0" err="1">
                <a:solidFill>
                  <a:schemeClr val="bg1"/>
                </a:solidFill>
              </a:rPr>
              <a:t>threat</a:t>
            </a:r>
            <a:r>
              <a:rPr lang="nl-BE" sz="1800" b="1" dirty="0">
                <a:solidFill>
                  <a:schemeClr val="bg1"/>
                </a:solidFill>
              </a:rPr>
              <a:t> levels.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>
                <a:solidFill>
                  <a:schemeClr val="bg1"/>
                </a:solidFill>
              </a:rPr>
              <a:t>The targets </a:t>
            </a:r>
            <a:r>
              <a:rPr lang="nl-BE" sz="1800" b="1" dirty="0" err="1">
                <a:solidFill>
                  <a:schemeClr val="bg1"/>
                </a:solidFill>
              </a:rPr>
              <a:t>with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highest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threat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from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an</a:t>
            </a:r>
            <a:r>
              <a:rPr lang="nl-BE" sz="1800" b="1" dirty="0">
                <a:solidFill>
                  <a:schemeClr val="bg1"/>
                </a:solidFill>
              </a:rPr>
              <a:t> A2G </a:t>
            </a:r>
            <a:r>
              <a:rPr lang="nl-BE" sz="1800" b="1" dirty="0" err="1">
                <a:solidFill>
                  <a:schemeClr val="bg1"/>
                </a:solidFill>
              </a:rPr>
              <a:t>perspective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will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be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designated</a:t>
            </a:r>
            <a:r>
              <a:rPr lang="nl-BE" sz="1800" b="1" dirty="0">
                <a:solidFill>
                  <a:schemeClr val="bg1"/>
                </a:solidFill>
              </a:rPr>
              <a:t> first!</a:t>
            </a:r>
          </a:p>
        </p:txBody>
      </p:sp>
    </p:spTree>
    <p:extLst>
      <p:ext uri="{BB962C8B-B14F-4D97-AF65-F5344CB8AC3E}">
        <p14:creationId xmlns:p14="http://schemas.microsoft.com/office/powerpoint/2010/main" val="246053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87A81-0371-48A5-9D7C-12A530E3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areas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12F6FE5-098C-4051-994C-EA05543CB8E2}"/>
              </a:ext>
            </a:extLst>
          </p:cNvPr>
          <p:cNvSpPr txBox="1">
            <a:spLocks/>
          </p:cNvSpPr>
          <p:nvPr/>
        </p:nvSpPr>
        <p:spPr>
          <a:xfrm>
            <a:off x="1055943" y="1988984"/>
            <a:ext cx="6210070" cy="439213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buNone/>
            </a:pPr>
            <a:r>
              <a:rPr lang="nl-BE" sz="2000" b="1" dirty="0" err="1">
                <a:solidFill>
                  <a:schemeClr val="tx1"/>
                </a:solidFill>
              </a:rPr>
              <a:t>Designation</a:t>
            </a:r>
            <a:r>
              <a:rPr lang="nl-BE" sz="2000" b="1" dirty="0">
                <a:solidFill>
                  <a:schemeClr val="tx1"/>
                </a:solidFill>
              </a:rPr>
              <a:t> </a:t>
            </a:r>
            <a:r>
              <a:rPr lang="nl-BE" sz="2000" b="1" dirty="0" err="1">
                <a:solidFill>
                  <a:schemeClr val="tx1"/>
                </a:solidFill>
              </a:rPr>
              <a:t>Main</a:t>
            </a:r>
            <a:r>
              <a:rPr lang="nl-BE" sz="2000" b="1" dirty="0">
                <a:solidFill>
                  <a:schemeClr val="tx1"/>
                </a:solidFill>
              </a:rPr>
              <a:t> Menu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8B4CD21-88EF-44B6-92DB-2676FABBE03C}"/>
              </a:ext>
            </a:extLst>
          </p:cNvPr>
          <p:cNvSpPr txBox="1">
            <a:spLocks/>
          </p:cNvSpPr>
          <p:nvPr/>
        </p:nvSpPr>
        <p:spPr>
          <a:xfrm>
            <a:off x="1055943" y="2428197"/>
            <a:ext cx="6210070" cy="415083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Upon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detection</a:t>
            </a:r>
            <a:r>
              <a:rPr lang="nl-BE" b="1" dirty="0">
                <a:solidFill>
                  <a:schemeClr val="bg1"/>
                </a:solidFill>
              </a:rPr>
              <a:t> of targets, </a:t>
            </a:r>
            <a:r>
              <a:rPr lang="nl-BE" b="1" dirty="0" err="1">
                <a:solidFill>
                  <a:schemeClr val="bg1"/>
                </a:solidFill>
              </a:rPr>
              <a:t>an</a:t>
            </a:r>
            <a:r>
              <a:rPr lang="nl-BE" b="1" dirty="0">
                <a:solidFill>
                  <a:schemeClr val="bg1"/>
                </a:solidFill>
              </a:rPr>
              <a:t> information panel shows per </a:t>
            </a:r>
            <a:r>
              <a:rPr lang="nl-BE" b="1" dirty="0" err="1">
                <a:solidFill>
                  <a:schemeClr val="bg1"/>
                </a:solidFill>
              </a:rPr>
              <a:t>detected</a:t>
            </a:r>
            <a:r>
              <a:rPr lang="nl-BE" b="1" dirty="0">
                <a:solidFill>
                  <a:schemeClr val="bg1"/>
                </a:solidFill>
              </a:rPr>
              <a:t> item: </a:t>
            </a:r>
            <a:br>
              <a:rPr lang="nl-BE" b="1" dirty="0">
                <a:solidFill>
                  <a:schemeClr val="bg1"/>
                </a:solidFill>
              </a:rPr>
            </a:br>
            <a:r>
              <a:rPr lang="nl-BE" b="1" dirty="0">
                <a:solidFill>
                  <a:schemeClr val="bg1"/>
                </a:solidFill>
              </a:rPr>
              <a:t>- </a:t>
            </a:r>
            <a:r>
              <a:rPr lang="nl-BE" b="1" dirty="0" err="1">
                <a:solidFill>
                  <a:schemeClr val="bg1"/>
                </a:solidFill>
              </a:rPr>
              <a:t>Coordinate</a:t>
            </a:r>
            <a:r>
              <a:rPr lang="nl-BE" b="1" dirty="0">
                <a:solidFill>
                  <a:schemeClr val="bg1"/>
                </a:solidFill>
              </a:rPr>
              <a:t> information</a:t>
            </a:r>
            <a:br>
              <a:rPr lang="nl-BE" b="1" dirty="0">
                <a:solidFill>
                  <a:schemeClr val="bg1"/>
                </a:solidFill>
              </a:rPr>
            </a:br>
            <a:r>
              <a:rPr lang="nl-BE" b="1" dirty="0">
                <a:solidFill>
                  <a:schemeClr val="bg1"/>
                </a:solidFill>
              </a:rPr>
              <a:t>- </a:t>
            </a:r>
            <a:r>
              <a:rPr lang="nl-BE" b="1" dirty="0" err="1">
                <a:solidFill>
                  <a:schemeClr val="bg1"/>
                </a:solidFill>
              </a:rPr>
              <a:t>Threat</a:t>
            </a:r>
            <a:r>
              <a:rPr lang="nl-BE" b="1" dirty="0">
                <a:solidFill>
                  <a:schemeClr val="bg1"/>
                </a:solidFill>
              </a:rPr>
              <a:t> level</a:t>
            </a:r>
            <a:br>
              <a:rPr lang="nl-BE" b="1" dirty="0">
                <a:solidFill>
                  <a:schemeClr val="bg1"/>
                </a:solidFill>
              </a:rPr>
            </a:br>
            <a:r>
              <a:rPr lang="nl-BE" b="1" dirty="0">
                <a:solidFill>
                  <a:schemeClr val="bg1"/>
                </a:solidFill>
              </a:rPr>
              <a:t>- Target information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A menu shows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current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designation</a:t>
            </a:r>
            <a:br>
              <a:rPr lang="nl-BE" b="1" dirty="0">
                <a:solidFill>
                  <a:schemeClr val="bg1"/>
                </a:solidFill>
              </a:rPr>
            </a:br>
            <a:r>
              <a:rPr lang="nl-BE" b="1" dirty="0">
                <a:solidFill>
                  <a:schemeClr val="bg1"/>
                </a:solidFill>
              </a:rPr>
              <a:t>status per area. </a:t>
            </a:r>
            <a:br>
              <a:rPr lang="nl-BE" b="1" dirty="0">
                <a:solidFill>
                  <a:schemeClr val="bg1"/>
                </a:solidFill>
              </a:rPr>
            </a:br>
            <a:r>
              <a:rPr lang="nl-BE" b="1" dirty="0">
                <a:solidFill>
                  <a:schemeClr val="bg1"/>
                </a:solidFill>
              </a:rPr>
              <a:t>The (   ) </a:t>
            </a:r>
            <a:r>
              <a:rPr lang="nl-BE" b="1" dirty="0" err="1">
                <a:solidFill>
                  <a:schemeClr val="bg1"/>
                </a:solidFill>
              </a:rPr>
              <a:t>will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contain</a:t>
            </a:r>
            <a:r>
              <a:rPr lang="nl-BE" b="1" dirty="0">
                <a:solidFill>
                  <a:schemeClr val="bg1"/>
                </a:solidFill>
              </a:rPr>
              <a:t> indicators:</a:t>
            </a:r>
            <a:br>
              <a:rPr lang="nl-BE" b="1" dirty="0">
                <a:solidFill>
                  <a:schemeClr val="bg1"/>
                </a:solidFill>
              </a:rPr>
            </a:br>
            <a:r>
              <a:rPr lang="nl-BE" b="1" dirty="0">
                <a:solidFill>
                  <a:schemeClr val="bg1"/>
                </a:solidFill>
              </a:rPr>
              <a:t>- “I” </a:t>
            </a:r>
            <a:r>
              <a:rPr lang="nl-BE" b="1" dirty="0" err="1">
                <a:solidFill>
                  <a:schemeClr val="bg1"/>
                </a:solidFill>
              </a:rPr>
              <a:t>for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Illumination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designation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br>
              <a:rPr lang="nl-BE" b="1" dirty="0">
                <a:solidFill>
                  <a:schemeClr val="bg1"/>
                </a:solidFill>
              </a:rPr>
            </a:br>
            <a:r>
              <a:rPr lang="nl-BE" b="1" dirty="0">
                <a:solidFill>
                  <a:schemeClr val="bg1"/>
                </a:solidFill>
              </a:rPr>
              <a:t>- “S” </a:t>
            </a:r>
            <a:r>
              <a:rPr lang="nl-BE" b="1" dirty="0" err="1">
                <a:solidFill>
                  <a:schemeClr val="bg1"/>
                </a:solidFill>
              </a:rPr>
              <a:t>for</a:t>
            </a:r>
            <a:r>
              <a:rPr lang="nl-BE" b="1" dirty="0">
                <a:solidFill>
                  <a:schemeClr val="bg1"/>
                </a:solidFill>
              </a:rPr>
              <a:t> Smoking </a:t>
            </a:r>
            <a:r>
              <a:rPr lang="nl-BE" b="1" dirty="0" err="1">
                <a:solidFill>
                  <a:schemeClr val="bg1"/>
                </a:solidFill>
              </a:rPr>
              <a:t>designation</a:t>
            </a:r>
            <a:br>
              <a:rPr lang="nl-BE" b="1" dirty="0">
                <a:solidFill>
                  <a:schemeClr val="bg1"/>
                </a:solidFill>
              </a:rPr>
            </a:br>
            <a:r>
              <a:rPr lang="nl-BE" b="1" dirty="0">
                <a:solidFill>
                  <a:schemeClr val="bg1"/>
                </a:solidFill>
              </a:rPr>
              <a:t>- “L” </a:t>
            </a:r>
            <a:r>
              <a:rPr lang="nl-BE" b="1" dirty="0" err="1">
                <a:solidFill>
                  <a:schemeClr val="bg1"/>
                </a:solidFill>
              </a:rPr>
              <a:t>for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Lasing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designation</a:t>
            </a:r>
            <a:endParaRPr lang="nl-BE" b="1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The </a:t>
            </a:r>
            <a:r>
              <a:rPr lang="nl-BE" b="1" dirty="0" err="1">
                <a:solidFill>
                  <a:schemeClr val="bg1"/>
                </a:solidFill>
              </a:rPr>
              <a:t>designation</a:t>
            </a:r>
            <a:r>
              <a:rPr lang="nl-BE" b="1" dirty="0">
                <a:solidFill>
                  <a:schemeClr val="bg1"/>
                </a:solidFill>
              </a:rPr>
              <a:t> types can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applied</a:t>
            </a:r>
            <a:r>
              <a:rPr lang="nl-BE" b="1" dirty="0">
                <a:solidFill>
                  <a:schemeClr val="bg1"/>
                </a:solidFill>
              </a:rPr>
              <a:t> in parallel.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9869908-CCED-4371-A96C-7F8DACCB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2" y="3068996"/>
            <a:ext cx="6001588" cy="771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D7F1728-1ED0-4DE8-8D12-45BF60BB6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4239009"/>
            <a:ext cx="3000794" cy="1743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6878D9F3-7429-4180-BA56-4E7AFF8C7118}"/>
              </a:ext>
            </a:extLst>
          </p:cNvPr>
          <p:cNvSpPr txBox="1">
            <a:spLocks/>
          </p:cNvSpPr>
          <p:nvPr/>
        </p:nvSpPr>
        <p:spPr>
          <a:xfrm>
            <a:off x="8526027" y="4930666"/>
            <a:ext cx="2703171" cy="137836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>
                <a:solidFill>
                  <a:schemeClr val="bg1"/>
                </a:solidFill>
              </a:rPr>
              <a:t>Auto </a:t>
            </a:r>
            <a:r>
              <a:rPr lang="nl-BE" sz="1800" b="1" dirty="0" err="1">
                <a:solidFill>
                  <a:schemeClr val="bg1"/>
                </a:solidFill>
              </a:rPr>
              <a:t>lase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will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ensure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that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available</a:t>
            </a:r>
            <a:r>
              <a:rPr lang="nl-BE" sz="1800" b="1" dirty="0">
                <a:solidFill>
                  <a:schemeClr val="bg1"/>
                </a:solidFill>
              </a:rPr>
              <a:t> targets are </a:t>
            </a:r>
            <a:r>
              <a:rPr lang="nl-BE" sz="1800" b="1" dirty="0" err="1">
                <a:solidFill>
                  <a:schemeClr val="bg1"/>
                </a:solidFill>
              </a:rPr>
              <a:t>lased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with</a:t>
            </a:r>
            <a:r>
              <a:rPr lang="nl-BE" sz="1800" b="1" dirty="0">
                <a:solidFill>
                  <a:schemeClr val="bg1"/>
                </a:solidFill>
              </a:rPr>
              <a:t> a random </a:t>
            </a:r>
            <a:r>
              <a:rPr lang="nl-BE" sz="1800" b="1" dirty="0" err="1">
                <a:solidFill>
                  <a:schemeClr val="bg1"/>
                </a:solidFill>
              </a:rPr>
              <a:t>selected</a:t>
            </a:r>
            <a:r>
              <a:rPr lang="nl-BE" sz="1800" b="1" dirty="0">
                <a:solidFill>
                  <a:schemeClr val="bg1"/>
                </a:solidFill>
              </a:rPr>
              <a:t> laser code.</a:t>
            </a:r>
          </a:p>
        </p:txBody>
      </p:sp>
    </p:spTree>
    <p:extLst>
      <p:ext uri="{BB962C8B-B14F-4D97-AF65-F5344CB8AC3E}">
        <p14:creationId xmlns:p14="http://schemas.microsoft.com/office/powerpoint/2010/main" val="128439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3F945-C408-4583-9427-45E49FE2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designate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55A560B-825E-4862-B203-5DA2073F9F57}"/>
              </a:ext>
            </a:extLst>
          </p:cNvPr>
          <p:cNvSpPr txBox="1">
            <a:spLocks/>
          </p:cNvSpPr>
          <p:nvPr/>
        </p:nvSpPr>
        <p:spPr>
          <a:xfrm>
            <a:off x="5375992" y="2348988"/>
            <a:ext cx="4754880" cy="383089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buNone/>
            </a:pPr>
            <a:r>
              <a:rPr lang="nl-BE" sz="2000" b="1" dirty="0" err="1">
                <a:solidFill>
                  <a:schemeClr val="tx1"/>
                </a:solidFill>
              </a:rPr>
              <a:t>Designation</a:t>
            </a:r>
            <a:r>
              <a:rPr lang="nl-BE" sz="2000" b="1" dirty="0">
                <a:solidFill>
                  <a:schemeClr val="tx1"/>
                </a:solidFill>
              </a:rPr>
              <a:t> Area Menu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9E9FF16-CD62-4A2A-8179-B2707239AB13}"/>
              </a:ext>
            </a:extLst>
          </p:cNvPr>
          <p:cNvSpPr txBox="1">
            <a:spLocks/>
          </p:cNvSpPr>
          <p:nvPr/>
        </p:nvSpPr>
        <p:spPr>
          <a:xfrm>
            <a:off x="5375992" y="2708991"/>
            <a:ext cx="4754880" cy="369004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Each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detected</a:t>
            </a:r>
            <a:r>
              <a:rPr lang="nl-BE" b="1" dirty="0">
                <a:solidFill>
                  <a:schemeClr val="bg1"/>
                </a:solidFill>
              </a:rPr>
              <a:t> area menu has </a:t>
            </a:r>
            <a:r>
              <a:rPr lang="nl-BE" b="1" dirty="0" err="1">
                <a:solidFill>
                  <a:schemeClr val="bg1"/>
                </a:solidFill>
              </a:rPr>
              <a:t>further</a:t>
            </a:r>
            <a:r>
              <a:rPr lang="nl-BE" b="1" dirty="0">
                <a:solidFill>
                  <a:schemeClr val="bg1"/>
                </a:solidFill>
              </a:rPr>
              <a:t> options to </a:t>
            </a:r>
            <a:r>
              <a:rPr lang="nl-BE" b="1" dirty="0" err="1">
                <a:solidFill>
                  <a:schemeClr val="bg1"/>
                </a:solidFill>
              </a:rPr>
              <a:t>lase</a:t>
            </a:r>
            <a:r>
              <a:rPr lang="nl-BE" b="1" dirty="0">
                <a:solidFill>
                  <a:schemeClr val="bg1"/>
                </a:solidFill>
              </a:rPr>
              <a:t>, </a:t>
            </a:r>
            <a:r>
              <a:rPr lang="nl-BE" b="1" dirty="0" err="1">
                <a:solidFill>
                  <a:schemeClr val="bg1"/>
                </a:solidFill>
              </a:rPr>
              <a:t>smoke</a:t>
            </a:r>
            <a:r>
              <a:rPr lang="nl-BE" b="1" dirty="0">
                <a:solidFill>
                  <a:schemeClr val="bg1"/>
                </a:solidFill>
              </a:rPr>
              <a:t> or </a:t>
            </a:r>
            <a:r>
              <a:rPr lang="nl-BE" b="1" dirty="0" err="1">
                <a:solidFill>
                  <a:schemeClr val="bg1"/>
                </a:solidFill>
              </a:rPr>
              <a:t>illuminate</a:t>
            </a:r>
            <a:r>
              <a:rPr lang="nl-BE" b="1" dirty="0">
                <a:solidFill>
                  <a:schemeClr val="bg1"/>
                </a:solidFill>
              </a:rPr>
              <a:t> targets.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Note</a:t>
            </a:r>
            <a:r>
              <a:rPr lang="nl-BE" b="1" dirty="0">
                <a:solidFill>
                  <a:schemeClr val="bg1"/>
                </a:solidFill>
              </a:rPr>
              <a:t> that </a:t>
            </a:r>
            <a:r>
              <a:rPr lang="nl-BE" b="1" dirty="0" err="1">
                <a:solidFill>
                  <a:schemeClr val="bg1"/>
                </a:solidFill>
              </a:rPr>
              <a:t>lasing</a:t>
            </a:r>
            <a:r>
              <a:rPr lang="nl-BE" b="1" dirty="0">
                <a:solidFill>
                  <a:schemeClr val="bg1"/>
                </a:solidFill>
              </a:rPr>
              <a:t> can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done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for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specific</a:t>
            </a:r>
            <a:r>
              <a:rPr lang="nl-BE" b="1" dirty="0">
                <a:solidFill>
                  <a:schemeClr val="bg1"/>
                </a:solidFill>
              </a:rPr>
              <a:t> laser codes or with random laser codes.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Smoking can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done</a:t>
            </a:r>
            <a:r>
              <a:rPr lang="nl-BE" b="1" dirty="0">
                <a:solidFill>
                  <a:schemeClr val="bg1"/>
                </a:solidFill>
              </a:rPr>
              <a:t> in blue, green, </a:t>
            </a:r>
            <a:r>
              <a:rPr lang="nl-BE" b="1" dirty="0" err="1">
                <a:solidFill>
                  <a:schemeClr val="bg1"/>
                </a:solidFill>
              </a:rPr>
              <a:t>white</a:t>
            </a:r>
            <a:r>
              <a:rPr lang="nl-BE" b="1" dirty="0">
                <a:solidFill>
                  <a:schemeClr val="bg1"/>
                </a:solidFill>
              </a:rPr>
              <a:t>, red or </a:t>
            </a:r>
            <a:r>
              <a:rPr lang="nl-BE" b="1" dirty="0" err="1">
                <a:solidFill>
                  <a:schemeClr val="bg1"/>
                </a:solidFill>
              </a:rPr>
              <a:t>orange</a:t>
            </a:r>
            <a:r>
              <a:rPr lang="nl-BE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Other targets can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requested</a:t>
            </a:r>
            <a:r>
              <a:rPr lang="nl-BE" b="1" dirty="0">
                <a:solidFill>
                  <a:schemeClr val="bg1"/>
                </a:solidFill>
              </a:rPr>
              <a:t> to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designated</a:t>
            </a:r>
            <a:r>
              <a:rPr lang="nl-BE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25C5C78-B2C2-43C6-9F69-C3BEBB14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49" y="2888994"/>
            <a:ext cx="3029373" cy="2781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983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1E5B5-037E-4ACD-9E73-DFFE61B85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lasing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4F71A79-5445-4785-BB09-683F9E4A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35535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D2FB8E49-59BC-48EC-8D3A-0E42DB499B75}"/>
              </a:ext>
            </a:extLst>
          </p:cNvPr>
          <p:cNvSpPr txBox="1">
            <a:spLocks/>
          </p:cNvSpPr>
          <p:nvPr/>
        </p:nvSpPr>
        <p:spPr>
          <a:xfrm>
            <a:off x="3845975" y="5769026"/>
            <a:ext cx="1620018" cy="63000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None/>
            </a:pPr>
            <a:r>
              <a:rPr lang="nl-BE" sz="1600" b="1" dirty="0" err="1"/>
              <a:t>Recce</a:t>
            </a:r>
            <a:r>
              <a:rPr lang="nl-BE" sz="1600" b="1" dirty="0"/>
              <a:t> </a:t>
            </a:r>
            <a:r>
              <a:rPr lang="nl-BE" sz="1600" b="1" dirty="0" err="1"/>
              <a:t>lasing</a:t>
            </a:r>
            <a:r>
              <a:rPr lang="nl-BE" sz="1600" b="1" dirty="0"/>
              <a:t> targets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D7F26786-581C-4905-8837-A318432C27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025977" y="5139019"/>
            <a:ext cx="630007" cy="630007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FB6DC1C-C2D4-4FE4-8153-508E5E6CE81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655984" y="4959018"/>
            <a:ext cx="1440016" cy="810008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jdelijke aanduiding voor inhoud 5">
            <a:extLst>
              <a:ext uri="{FF2B5EF4-FFF2-40B4-BE49-F238E27FC236}">
                <a16:creationId xmlns:a16="http://schemas.microsoft.com/office/drawing/2014/main" id="{8111CE44-CC06-4305-9A75-8F5D11511A5F}"/>
              </a:ext>
            </a:extLst>
          </p:cNvPr>
          <p:cNvSpPr txBox="1">
            <a:spLocks/>
          </p:cNvSpPr>
          <p:nvPr/>
        </p:nvSpPr>
        <p:spPr>
          <a:xfrm>
            <a:off x="5555994" y="1898984"/>
            <a:ext cx="1620018" cy="72000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None/>
            </a:pPr>
            <a:r>
              <a:rPr lang="nl-BE" sz="1600" b="1" dirty="0" err="1"/>
              <a:t>Lasing</a:t>
            </a:r>
            <a:r>
              <a:rPr lang="nl-BE" sz="1600" b="1" dirty="0"/>
              <a:t> information (laser codes)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BD39265-87DF-4314-820D-384CFD8F94DE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7176012" y="1628980"/>
            <a:ext cx="1890021" cy="630008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4A5E3285-17B2-4365-9497-F7EC30A35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798993"/>
            <a:ext cx="3846220" cy="9541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Rechthoek 27">
            <a:extLst>
              <a:ext uri="{FF2B5EF4-FFF2-40B4-BE49-F238E27FC236}">
                <a16:creationId xmlns:a16="http://schemas.microsoft.com/office/drawing/2014/main" id="{042FBAF0-4561-4D1E-8B0D-1A9F5F7442EF}"/>
              </a:ext>
            </a:extLst>
          </p:cNvPr>
          <p:cNvSpPr/>
          <p:nvPr/>
        </p:nvSpPr>
        <p:spPr>
          <a:xfrm>
            <a:off x="6005999" y="4509012"/>
            <a:ext cx="1530017" cy="4500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97AAF92C-1154-4C26-AC7E-7B719861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54" y="2798993"/>
            <a:ext cx="3420038" cy="12473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9" name="Rechthoek 38">
            <a:extLst>
              <a:ext uri="{FF2B5EF4-FFF2-40B4-BE49-F238E27FC236}">
                <a16:creationId xmlns:a16="http://schemas.microsoft.com/office/drawing/2014/main" id="{D64314B1-CBF5-4277-8860-14057EE70E5A}"/>
              </a:ext>
            </a:extLst>
          </p:cNvPr>
          <p:cNvSpPr/>
          <p:nvPr/>
        </p:nvSpPr>
        <p:spPr>
          <a:xfrm>
            <a:off x="2945965" y="4509012"/>
            <a:ext cx="1800020" cy="6300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96BD965C-9F26-426C-A671-B18473252F5A}"/>
              </a:ext>
            </a:extLst>
          </p:cNvPr>
          <p:cNvCxnSpPr/>
          <p:nvPr/>
        </p:nvCxnSpPr>
        <p:spPr>
          <a:xfrm flipV="1">
            <a:off x="4745985" y="4046301"/>
            <a:ext cx="630007" cy="462711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0050C6FC-9E63-4651-8D35-A49B2EC90FE3}"/>
              </a:ext>
            </a:extLst>
          </p:cNvPr>
          <p:cNvCxnSpPr/>
          <p:nvPr/>
        </p:nvCxnSpPr>
        <p:spPr>
          <a:xfrm flipH="1" flipV="1">
            <a:off x="1955954" y="4046301"/>
            <a:ext cx="990011" cy="462711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D658BBA9-570F-41F4-988E-6C0FFF612327}"/>
              </a:ext>
            </a:extLst>
          </p:cNvPr>
          <p:cNvCxnSpPr/>
          <p:nvPr/>
        </p:nvCxnSpPr>
        <p:spPr>
          <a:xfrm flipV="1">
            <a:off x="6005999" y="3753123"/>
            <a:ext cx="360004" cy="75588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A1D82BC1-8867-443A-A251-87EF8C6DD98B}"/>
              </a:ext>
            </a:extLst>
          </p:cNvPr>
          <p:cNvCxnSpPr/>
          <p:nvPr/>
        </p:nvCxnSpPr>
        <p:spPr>
          <a:xfrm flipV="1">
            <a:off x="7536016" y="3753123"/>
            <a:ext cx="2700030" cy="75588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82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F2CCA-2045-402A-885D-3EB31D29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lasing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820313F-588F-4B20-AE0C-E4EC714F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45" y="1538979"/>
            <a:ext cx="4857198" cy="4950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CAF312A-885E-4928-BBCE-2F38ECCBD03A}"/>
              </a:ext>
            </a:extLst>
          </p:cNvPr>
          <p:cNvSpPr txBox="1">
            <a:spLocks/>
          </p:cNvSpPr>
          <p:nvPr/>
        </p:nvSpPr>
        <p:spPr>
          <a:xfrm>
            <a:off x="6636006" y="2078985"/>
            <a:ext cx="4754880" cy="383089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buNone/>
            </a:pPr>
            <a:r>
              <a:rPr lang="nl-BE" sz="2000" b="1" dirty="0">
                <a:solidFill>
                  <a:schemeClr val="tx1"/>
                </a:solidFill>
              </a:rPr>
              <a:t>Status Report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8C937D-789D-4B26-9257-A24163C3119A}"/>
              </a:ext>
            </a:extLst>
          </p:cNvPr>
          <p:cNvSpPr txBox="1">
            <a:spLocks/>
          </p:cNvSpPr>
          <p:nvPr/>
        </p:nvSpPr>
        <p:spPr>
          <a:xfrm>
            <a:off x="6636006" y="2438989"/>
            <a:ext cx="4754880" cy="333003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The status report shows </a:t>
            </a:r>
            <a:r>
              <a:rPr lang="nl-BE" b="1" dirty="0" err="1">
                <a:solidFill>
                  <a:schemeClr val="bg1"/>
                </a:solidFill>
              </a:rPr>
              <a:t>for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each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designated</a:t>
            </a:r>
            <a:r>
              <a:rPr lang="nl-BE" b="1" dirty="0">
                <a:solidFill>
                  <a:schemeClr val="bg1"/>
                </a:solidFill>
              </a:rPr>
              <a:t> area </a:t>
            </a:r>
            <a:r>
              <a:rPr lang="nl-BE" b="1" dirty="0" err="1">
                <a:solidFill>
                  <a:schemeClr val="bg1"/>
                </a:solidFill>
              </a:rPr>
              <a:t>which</a:t>
            </a:r>
            <a:r>
              <a:rPr lang="nl-BE" b="1" dirty="0">
                <a:solidFill>
                  <a:schemeClr val="bg1"/>
                </a:solidFill>
              </a:rPr>
              <a:t> targets are present and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designation</a:t>
            </a:r>
            <a:r>
              <a:rPr lang="nl-BE" b="1" dirty="0">
                <a:solidFill>
                  <a:schemeClr val="bg1"/>
                </a:solidFill>
              </a:rPr>
              <a:t> actions </a:t>
            </a:r>
            <a:r>
              <a:rPr lang="nl-BE" b="1" dirty="0" err="1">
                <a:solidFill>
                  <a:schemeClr val="bg1"/>
                </a:solidFill>
              </a:rPr>
              <a:t>currently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active</a:t>
            </a:r>
            <a:r>
              <a:rPr lang="nl-BE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It </a:t>
            </a:r>
            <a:r>
              <a:rPr lang="nl-BE" b="1" dirty="0" err="1">
                <a:solidFill>
                  <a:schemeClr val="bg1"/>
                </a:solidFill>
              </a:rPr>
              <a:t>provides</a:t>
            </a:r>
            <a:r>
              <a:rPr lang="nl-BE" b="1" dirty="0">
                <a:solidFill>
                  <a:schemeClr val="bg1"/>
                </a:solidFill>
              </a:rPr>
              <a:t> details on laser codes </a:t>
            </a:r>
            <a:r>
              <a:rPr lang="nl-BE" b="1" dirty="0" err="1">
                <a:solidFill>
                  <a:schemeClr val="bg1"/>
                </a:solidFill>
              </a:rPr>
              <a:t>being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used</a:t>
            </a:r>
            <a:r>
              <a:rPr lang="nl-BE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>
                <a:solidFill>
                  <a:schemeClr val="bg1"/>
                </a:solidFill>
              </a:rPr>
              <a:t>The </a:t>
            </a:r>
            <a:r>
              <a:rPr lang="nl-BE" b="1" dirty="0" err="1">
                <a:solidFill>
                  <a:schemeClr val="bg1"/>
                </a:solidFill>
              </a:rPr>
              <a:t>designation</a:t>
            </a:r>
            <a:r>
              <a:rPr lang="nl-BE" b="1" dirty="0">
                <a:solidFill>
                  <a:schemeClr val="bg1"/>
                </a:solidFill>
              </a:rPr>
              <a:t> menu now has </a:t>
            </a:r>
            <a:r>
              <a:rPr lang="nl-BE" b="1" dirty="0" err="1">
                <a:solidFill>
                  <a:schemeClr val="bg1"/>
                </a:solidFill>
              </a:rPr>
              <a:t>an</a:t>
            </a:r>
            <a:r>
              <a:rPr lang="nl-BE" b="1" dirty="0">
                <a:solidFill>
                  <a:schemeClr val="bg1"/>
                </a:solidFill>
              </a:rPr>
              <a:t> option to stop </a:t>
            </a:r>
            <a:r>
              <a:rPr lang="nl-BE" b="1" dirty="0" err="1">
                <a:solidFill>
                  <a:schemeClr val="bg1"/>
                </a:solidFill>
              </a:rPr>
              <a:t>lasing</a:t>
            </a:r>
            <a:r>
              <a:rPr lang="nl-BE" b="1" dirty="0">
                <a:solidFill>
                  <a:schemeClr val="bg1"/>
                </a:solidFill>
              </a:rPr>
              <a:t>. The other </a:t>
            </a:r>
            <a:r>
              <a:rPr lang="nl-BE" b="1" dirty="0" err="1">
                <a:solidFill>
                  <a:schemeClr val="bg1"/>
                </a:solidFill>
              </a:rPr>
              <a:t>lasing</a:t>
            </a:r>
            <a:r>
              <a:rPr lang="nl-BE" b="1" dirty="0">
                <a:solidFill>
                  <a:schemeClr val="bg1"/>
                </a:solidFill>
              </a:rPr>
              <a:t> options are still </a:t>
            </a:r>
            <a:r>
              <a:rPr lang="nl-BE" b="1" dirty="0" err="1">
                <a:solidFill>
                  <a:schemeClr val="bg1"/>
                </a:solidFill>
              </a:rPr>
              <a:t>available</a:t>
            </a:r>
            <a:r>
              <a:rPr lang="nl-BE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5BFCFD72-55AE-4E36-9B3F-B9B4DEE48236}"/>
              </a:ext>
            </a:extLst>
          </p:cNvPr>
          <p:cNvSpPr txBox="1">
            <a:spLocks/>
          </p:cNvSpPr>
          <p:nvPr/>
        </p:nvSpPr>
        <p:spPr>
          <a:xfrm>
            <a:off x="335936" y="1970886"/>
            <a:ext cx="3510039" cy="207002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>
                <a:solidFill>
                  <a:schemeClr val="bg1"/>
                </a:solidFill>
              </a:rPr>
              <a:t>Auto </a:t>
            </a:r>
            <a:r>
              <a:rPr lang="nl-BE" sz="1800" b="1" dirty="0" err="1">
                <a:solidFill>
                  <a:schemeClr val="bg1"/>
                </a:solidFill>
              </a:rPr>
              <a:t>lase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will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automatically</a:t>
            </a:r>
            <a:r>
              <a:rPr lang="nl-BE" sz="1800" b="1" dirty="0">
                <a:solidFill>
                  <a:schemeClr val="bg1"/>
                </a:solidFill>
              </a:rPr>
              <a:t> select targets </a:t>
            </a:r>
            <a:r>
              <a:rPr lang="nl-BE" sz="1800" b="1" dirty="0" err="1">
                <a:solidFill>
                  <a:schemeClr val="bg1"/>
                </a:solidFill>
              </a:rPr>
              <a:t>and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lase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continuously</a:t>
            </a:r>
            <a:r>
              <a:rPr lang="nl-BE" sz="1800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>
                <a:solidFill>
                  <a:schemeClr val="bg1"/>
                </a:solidFill>
              </a:rPr>
              <a:t>Auto </a:t>
            </a:r>
            <a:r>
              <a:rPr lang="nl-BE" sz="1800" b="1" dirty="0" err="1">
                <a:solidFill>
                  <a:schemeClr val="bg1"/>
                </a:solidFill>
              </a:rPr>
              <a:t>lase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will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ensure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that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when</a:t>
            </a:r>
            <a:r>
              <a:rPr lang="nl-BE" sz="1800" b="1" dirty="0">
                <a:solidFill>
                  <a:schemeClr val="bg1"/>
                </a:solidFill>
              </a:rPr>
              <a:t> targets are </a:t>
            </a:r>
            <a:r>
              <a:rPr lang="nl-BE" sz="1800" b="1" dirty="0" err="1">
                <a:solidFill>
                  <a:schemeClr val="bg1"/>
                </a:solidFill>
              </a:rPr>
              <a:t>destroyed</a:t>
            </a:r>
            <a:r>
              <a:rPr lang="nl-BE" sz="1800" b="1" dirty="0">
                <a:solidFill>
                  <a:schemeClr val="bg1"/>
                </a:solidFill>
              </a:rPr>
              <a:t>, new targets </a:t>
            </a:r>
            <a:r>
              <a:rPr lang="nl-BE" sz="1800" b="1" dirty="0" err="1">
                <a:solidFill>
                  <a:schemeClr val="bg1"/>
                </a:solidFill>
              </a:rPr>
              <a:t>will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be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selected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and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lased</a:t>
            </a:r>
            <a:r>
              <a:rPr lang="nl-BE" sz="18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19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92A64-C765-45DF-B408-34DCB0CE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illumination</a:t>
            </a:r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AFFEB57-2B30-4070-869A-BBF9DFD9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35535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jdelijke aanduiding voor inhoud 5">
            <a:extLst>
              <a:ext uri="{FF2B5EF4-FFF2-40B4-BE49-F238E27FC236}">
                <a16:creationId xmlns:a16="http://schemas.microsoft.com/office/drawing/2014/main" id="{62FDA306-7E51-489F-8144-05FB6AE4C985}"/>
              </a:ext>
            </a:extLst>
          </p:cNvPr>
          <p:cNvSpPr txBox="1">
            <a:spLocks/>
          </p:cNvSpPr>
          <p:nvPr/>
        </p:nvSpPr>
        <p:spPr>
          <a:xfrm>
            <a:off x="9606039" y="3338999"/>
            <a:ext cx="1620018" cy="72000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None/>
            </a:pPr>
            <a:r>
              <a:rPr lang="nl-BE" sz="1600" b="1" dirty="0" err="1"/>
              <a:t>Illumination</a:t>
            </a:r>
            <a:r>
              <a:rPr lang="nl-BE" sz="1600" b="1" dirty="0"/>
              <a:t> </a:t>
            </a:r>
            <a:r>
              <a:rPr lang="nl-BE" sz="1600" b="1" dirty="0" err="1"/>
              <a:t>Bombs</a:t>
            </a:r>
            <a:endParaRPr lang="nl-BE" sz="1600" b="1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4CF279E8-EED0-4EAF-B28C-042C72097A19}"/>
              </a:ext>
            </a:extLst>
          </p:cNvPr>
          <p:cNvCxnSpPr>
            <a:cxnSpLocks/>
          </p:cNvCxnSpPr>
          <p:nvPr/>
        </p:nvCxnSpPr>
        <p:spPr>
          <a:xfrm>
            <a:off x="8526027" y="3429000"/>
            <a:ext cx="1070987" cy="270003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37ED37-B031-4081-816B-0D90C66F7C87}"/>
              </a:ext>
            </a:extLst>
          </p:cNvPr>
          <p:cNvCxnSpPr>
            <a:cxnSpLocks/>
          </p:cNvCxnSpPr>
          <p:nvPr/>
        </p:nvCxnSpPr>
        <p:spPr>
          <a:xfrm flipV="1">
            <a:off x="8064727" y="3699003"/>
            <a:ext cx="1532287" cy="630007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inhoud 5">
            <a:extLst>
              <a:ext uri="{FF2B5EF4-FFF2-40B4-BE49-F238E27FC236}">
                <a16:creationId xmlns:a16="http://schemas.microsoft.com/office/drawing/2014/main" id="{2E32AFA1-8156-42B9-BE2C-E59E304FFB64}"/>
              </a:ext>
            </a:extLst>
          </p:cNvPr>
          <p:cNvSpPr txBox="1">
            <a:spLocks/>
          </p:cNvSpPr>
          <p:nvPr/>
        </p:nvSpPr>
        <p:spPr>
          <a:xfrm>
            <a:off x="605939" y="2007699"/>
            <a:ext cx="5754248" cy="376132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Illumination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bombs</a:t>
            </a:r>
            <a:r>
              <a:rPr lang="nl-BE" b="1" dirty="0">
                <a:solidFill>
                  <a:schemeClr val="bg1"/>
                </a:solidFill>
              </a:rPr>
              <a:t> are </a:t>
            </a:r>
            <a:r>
              <a:rPr lang="nl-BE" b="1" dirty="0" err="1">
                <a:solidFill>
                  <a:schemeClr val="bg1"/>
                </a:solidFill>
              </a:rPr>
              <a:t>fired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between</a:t>
            </a:r>
            <a:r>
              <a:rPr lang="nl-BE" b="1" dirty="0">
                <a:solidFill>
                  <a:schemeClr val="bg1"/>
                </a:solidFill>
              </a:rPr>
              <a:t> 500 </a:t>
            </a:r>
            <a:r>
              <a:rPr lang="nl-BE" b="1" dirty="0" err="1">
                <a:solidFill>
                  <a:schemeClr val="bg1"/>
                </a:solidFill>
              </a:rPr>
              <a:t>and</a:t>
            </a:r>
            <a:r>
              <a:rPr lang="nl-BE" b="1" dirty="0">
                <a:solidFill>
                  <a:schemeClr val="bg1"/>
                </a:solidFill>
              </a:rPr>
              <a:t> 700 meters </a:t>
            </a:r>
            <a:r>
              <a:rPr lang="nl-BE" b="1" dirty="0" err="1">
                <a:solidFill>
                  <a:schemeClr val="bg1"/>
                </a:solidFill>
              </a:rPr>
              <a:t>altitude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and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will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burn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about</a:t>
            </a:r>
            <a:r>
              <a:rPr lang="nl-BE" b="1" dirty="0">
                <a:solidFill>
                  <a:schemeClr val="bg1"/>
                </a:solidFill>
              </a:rPr>
              <a:t> 2 minutes, </a:t>
            </a:r>
            <a:r>
              <a:rPr lang="nl-BE" b="1" dirty="0" err="1">
                <a:solidFill>
                  <a:schemeClr val="bg1"/>
                </a:solidFill>
              </a:rPr>
              <a:t>while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slowly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decending</a:t>
            </a:r>
            <a:r>
              <a:rPr lang="nl-BE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Each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available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recce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within</a:t>
            </a:r>
            <a:r>
              <a:rPr lang="nl-BE" b="1" dirty="0">
                <a:solidFill>
                  <a:schemeClr val="bg1"/>
                </a:solidFill>
              </a:rPr>
              <a:t> range </a:t>
            </a:r>
            <a:r>
              <a:rPr lang="nl-BE" b="1" dirty="0" err="1">
                <a:solidFill>
                  <a:schemeClr val="bg1"/>
                </a:solidFill>
              </a:rPr>
              <a:t>will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fire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an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illumination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bomb</a:t>
            </a:r>
            <a:r>
              <a:rPr lang="nl-BE" b="1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Illumination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bombs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can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fired</a:t>
            </a:r>
            <a:r>
              <a:rPr lang="nl-BE" b="1" dirty="0">
                <a:solidFill>
                  <a:schemeClr val="bg1"/>
                </a:solidFill>
              </a:rPr>
              <a:t> in </a:t>
            </a:r>
            <a:r>
              <a:rPr lang="nl-BE" b="1" dirty="0" err="1">
                <a:solidFill>
                  <a:schemeClr val="bg1"/>
                </a:solidFill>
              </a:rPr>
              <a:t>while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lasing</a:t>
            </a:r>
            <a:r>
              <a:rPr lang="nl-BE" b="1" dirty="0">
                <a:solidFill>
                  <a:schemeClr val="bg1"/>
                </a:solidFill>
              </a:rPr>
              <a:t> targets.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b="1" dirty="0" err="1">
                <a:solidFill>
                  <a:schemeClr val="bg1"/>
                </a:solidFill>
              </a:rPr>
              <a:t>When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illumination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bombs</a:t>
            </a:r>
            <a:r>
              <a:rPr lang="nl-BE" b="1" dirty="0">
                <a:solidFill>
                  <a:schemeClr val="bg1"/>
                </a:solidFill>
              </a:rPr>
              <a:t> are </a:t>
            </a:r>
            <a:r>
              <a:rPr lang="nl-BE" b="1" dirty="0" err="1">
                <a:solidFill>
                  <a:schemeClr val="bg1"/>
                </a:solidFill>
              </a:rPr>
              <a:t>fired</a:t>
            </a:r>
            <a:r>
              <a:rPr lang="nl-BE" b="1" dirty="0">
                <a:solidFill>
                  <a:schemeClr val="bg1"/>
                </a:solidFill>
              </a:rPr>
              <a:t>, </a:t>
            </a:r>
            <a:r>
              <a:rPr lang="nl-BE" b="1" dirty="0" err="1">
                <a:solidFill>
                  <a:schemeClr val="bg1"/>
                </a:solidFill>
              </a:rPr>
              <a:t>it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will</a:t>
            </a:r>
            <a:r>
              <a:rPr lang="nl-BE" b="1" dirty="0">
                <a:solidFill>
                  <a:schemeClr val="bg1"/>
                </a:solidFill>
              </a:rPr>
              <a:t> take </a:t>
            </a:r>
            <a:r>
              <a:rPr lang="nl-BE" b="1" dirty="0" err="1">
                <a:solidFill>
                  <a:schemeClr val="bg1"/>
                </a:solidFill>
              </a:rPr>
              <a:t>about</a:t>
            </a:r>
            <a:r>
              <a:rPr lang="nl-BE" b="1" dirty="0">
                <a:solidFill>
                  <a:schemeClr val="bg1"/>
                </a:solidFill>
              </a:rPr>
              <a:t> 2 minutes </a:t>
            </a:r>
            <a:r>
              <a:rPr lang="nl-BE" b="1" dirty="0" err="1">
                <a:solidFill>
                  <a:schemeClr val="bg1"/>
                </a:solidFill>
              </a:rPr>
              <a:t>until</a:t>
            </a:r>
            <a:r>
              <a:rPr lang="nl-BE" b="1" dirty="0">
                <a:solidFill>
                  <a:schemeClr val="bg1"/>
                </a:solidFill>
              </a:rPr>
              <a:t> a </a:t>
            </a:r>
            <a:r>
              <a:rPr lang="nl-BE" b="1" dirty="0" err="1">
                <a:solidFill>
                  <a:schemeClr val="bg1"/>
                </a:solidFill>
              </a:rPr>
              <a:t>sequent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bomb</a:t>
            </a:r>
            <a:r>
              <a:rPr lang="nl-BE" b="1" dirty="0">
                <a:solidFill>
                  <a:schemeClr val="bg1"/>
                </a:solidFill>
              </a:rPr>
              <a:t> run </a:t>
            </a:r>
            <a:r>
              <a:rPr lang="nl-BE" b="1" dirty="0" err="1">
                <a:solidFill>
                  <a:schemeClr val="bg1"/>
                </a:solidFill>
              </a:rPr>
              <a:t>can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be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requested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using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the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menus</a:t>
            </a:r>
            <a:r>
              <a:rPr lang="nl-BE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768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type="oval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11655</TotalTime>
  <Words>1133</Words>
  <Application>Microsoft Office PowerPoint</Application>
  <PresentationFormat>Breedbeeld</PresentationFormat>
  <Paragraphs>223</Paragraphs>
  <Slides>30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3" baseType="lpstr">
      <vt:lpstr>Corbel</vt:lpstr>
      <vt:lpstr>Wingdings</vt:lpstr>
      <vt:lpstr>Gestreept</vt:lpstr>
      <vt:lpstr>moose for dcs world DESIGNATION</vt:lpstr>
      <vt:lpstr>designation player experience</vt:lpstr>
      <vt:lpstr>player experience: map view</vt:lpstr>
      <vt:lpstr>player experience: observer view</vt:lpstr>
      <vt:lpstr>player experience: areas</vt:lpstr>
      <vt:lpstr>player experience: designate</vt:lpstr>
      <vt:lpstr>player experience: lasing</vt:lpstr>
      <vt:lpstr>player experience: lasing</vt:lpstr>
      <vt:lpstr>player experience: illumination</vt:lpstr>
      <vt:lpstr>player experience: smoking</vt:lpstr>
      <vt:lpstr>designation  per detection method</vt:lpstr>
      <vt:lpstr>DESIGNATe: DETECTION</vt:lpstr>
      <vt:lpstr>DESIGNATe: DETECTION</vt:lpstr>
      <vt:lpstr>DESIGNATe: DETECTION</vt:lpstr>
      <vt:lpstr>mark targets by laser</vt:lpstr>
      <vt:lpstr>DESIGNATe: lasing</vt:lpstr>
      <vt:lpstr>DESIGNATe: target destroyed</vt:lpstr>
      <vt:lpstr>DESIGNATe: lase one targetset</vt:lpstr>
      <vt:lpstr>DESIGNATe: all targets destroyed</vt:lpstr>
      <vt:lpstr>DESIGNATe: lasing remaining targets</vt:lpstr>
      <vt:lpstr>DESIGNATe: laser codes</vt:lpstr>
      <vt:lpstr>DESIGNATe: lasing duration</vt:lpstr>
      <vt:lpstr>DESIGNATe: lasing</vt:lpstr>
      <vt:lpstr>mark targets by smoke</vt:lpstr>
      <vt:lpstr>DESIGNATe: smoking targets</vt:lpstr>
      <vt:lpstr>mark targets through illumination</vt:lpstr>
      <vt:lpstr>DESIGNATe: illuminating targets</vt:lpstr>
      <vt:lpstr>status</vt:lpstr>
      <vt:lpstr>status report</vt:lpstr>
      <vt:lpstr>STATUS REPORT activation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520</cp:revision>
  <dcterms:created xsi:type="dcterms:W3CDTF">2016-04-14T07:37:30Z</dcterms:created>
  <dcterms:modified xsi:type="dcterms:W3CDTF">2018-03-15T11:43:22Z</dcterms:modified>
</cp:coreProperties>
</file>